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71" r:id="rId21"/>
    <p:sldId id="272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929"/>
    <a:srgbClr val="1C1C1C"/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74" autoAdjust="0"/>
    <p:restoredTop sz="87407" autoAdjust="0"/>
  </p:normalViewPr>
  <p:slideViewPr>
    <p:cSldViewPr snapToGrid="0">
      <p:cViewPr>
        <p:scale>
          <a:sx n="25" d="100"/>
          <a:sy n="25" d="100"/>
        </p:scale>
        <p:origin x="3534" y="1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511ABC-C4B2-49A2-816D-5179E759D8D7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FC5B8-8A3C-4C3E-A2E7-D7696F4E08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1200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C5B8-8A3C-4C3E-A2E7-D7696F4E084E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505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C5B8-8A3C-4C3E-A2E7-D7696F4E084E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9184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C5B8-8A3C-4C3E-A2E7-D7696F4E084E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9664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C5B8-8A3C-4C3E-A2E7-D7696F4E084E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8545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C5B8-8A3C-4C3E-A2E7-D7696F4E084E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5381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C5B8-8A3C-4C3E-A2E7-D7696F4E084E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1807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6FA8C1-8EE3-BD00-80D8-9EC3EC207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9AE55BD-5EE3-737B-9057-5399CE82EE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4799FA-D237-96BC-39D4-C62E54D24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DD25A34-7133-945E-C911-6A202EA2F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52BCDF-5C7E-EAF4-04D5-CA9017325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378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99E5BD-6340-07D6-30C7-37871E348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5987042-2913-8D10-8191-974C23FB1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165025-A7BA-3332-503D-E82C14471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3AFFCBF-DC01-DB8A-85CA-6100B3950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23DFF8-7E96-C9E6-8222-C531D2149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2820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7DCD0E1-A0E9-FD44-25E6-6AEC5DD901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216F208-32BA-21E1-BA9C-EE8EBFB6FD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0F0192-6543-DF47-DCAA-7479BB783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08BF27-C6E6-9252-9D47-18384EEE0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5C0E7B-610A-FD6A-528E-54C1D5D73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9124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071F5A-9B38-5F72-46D6-4BEAFEF5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F4C404-0866-13F3-31A6-B55D22D72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A8855F-042C-8A72-7AD3-B6C1F781A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579B33E-D25B-01C7-A4E2-D83A11FB9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A99948-B864-AAF4-00DC-6276BC72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7646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CA762-8FCA-7E3A-F30E-BC01043F3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8EB22AA-E0DE-F96E-2971-E0DB3CC85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EAAF78-60A5-DFCF-3C17-689C44E3C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0ECAA63-B03A-CAD0-0781-E3F3EAAB4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F76012-9E55-165F-12D0-C2CF87F01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689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A84DB4-87CE-B215-2E82-67EA37D4B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64CD9D-879C-C6A2-EC97-173ABF86E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44140AD-5FAA-0F1F-926E-895E8329A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BAF6A39-290A-D43A-43B8-B9CAE284E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77F5E59-DAC7-9DED-ABA6-06A7D5758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5776EB-0B2C-5359-8A12-6BC44DED4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8928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E45C14-F871-4B5F-1E94-FB30E2702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24987DF-FC84-A1C4-1E95-4AF879A8C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89B0DB3-AFEF-1AD0-AD62-5C2354289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1AD44BD-94C9-F31F-999D-E2272561F5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AB485B1-C6AC-B27E-26BC-9864115BD7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F81A8F9-3174-715E-4213-6842F8A26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9018A3C-7FAF-A47B-08F9-5732AED6A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5D6B576-1C5F-C40B-4446-FB021FC2A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3686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C41929-BA52-BD5E-0DDE-88963F009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881161D-8F7B-D13E-B308-401E222E2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E48D25A-C00C-30AC-7896-FE9A65694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FB7FDFB-DBE9-F10C-A1F2-B8785017B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4357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F95A2D1-E200-B206-F2F0-8FC5D4335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314273A-0F86-14EC-7F87-D2CE3F2C4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15F48B6-F10A-79E9-E5DD-1B597DDFE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4117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231347-EB37-F214-2D82-84CACBC79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A9CC25-C1A0-26D5-D68A-61C03528B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978A635-71AC-CDBC-DB99-E624D0D6C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B6545A3-0FA1-DF0B-0766-B6792FA43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DF8100-FDD0-F7D7-1EBB-9D236E70D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F886292-29BA-9736-C464-027423F40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629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89C1A-330C-81E5-EA65-40D19A9F8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D9E5285-8B12-8BBD-1AB0-1328093B47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27180FD-0377-C0F8-E153-51910909A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88DEE70-627B-D99E-D1D1-D29FB0B61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63811D7-8DE0-2838-18BC-778A9469B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B05C00F-6025-4489-C9C7-E1A91C895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918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6F31026-5B62-B9AF-91E1-0AE436A0E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34BE81A-432F-DA00-484B-2631E7BD4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EE169D3-2250-22E8-FF0D-4D8B53D897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0F70E4-423F-47EC-B192-3452ACF07082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DC30B51-39AE-035B-8F41-922F0DC357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E7F47C-D8AA-4F3B-08BB-53B86B839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3AB018-5B64-4D49-944B-BFA134DF4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7596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hyperlink" Target="https://github.com/httpsangelo/projetobdcosmeticos.gi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httpsangelo/projetobdcosmeticos.git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hyperlink" Target="https://github.com/httpsangelo/projetobdcosmeticos.git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3085B9BA-3A76-265A-43B3-95356B4744B0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8EF78253-40AE-97DA-B797-2CBD4396C218}"/>
              </a:ext>
            </a:extLst>
          </p:cNvPr>
          <p:cNvSpPr txBox="1"/>
          <p:nvPr/>
        </p:nvSpPr>
        <p:spPr>
          <a:xfrm>
            <a:off x="577516" y="1271061"/>
            <a:ext cx="529389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5000" b="1" dirty="0">
                <a:solidFill>
                  <a:schemeClr val="bg1"/>
                </a:solidFill>
              </a:rPr>
              <a:t>Projeto Desenvolvimento de Sistemas e Banco de Dados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02C3E2B9-CA90-D5D3-22CB-16F3D93E4C42}"/>
              </a:ext>
            </a:extLst>
          </p:cNvPr>
          <p:cNvSpPr txBox="1"/>
          <p:nvPr/>
        </p:nvSpPr>
        <p:spPr>
          <a:xfrm>
            <a:off x="1395663" y="4627673"/>
            <a:ext cx="4475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</a:rPr>
              <a:t>Miguel Angelo P.G. Silva – 24059 – 2°DS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F2556685-7C52-C826-72C2-12B4F70A0544}"/>
              </a:ext>
            </a:extLst>
          </p:cNvPr>
          <p:cNvSpPr/>
          <p:nvPr/>
        </p:nvSpPr>
        <p:spPr>
          <a:xfrm>
            <a:off x="6096000" y="0"/>
            <a:ext cx="6145212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 descr="Produtos de higiene pessoal em cima&#10;&#10;O conteúdo gerado por IA pode estar incorreto.">
            <a:extLst>
              <a:ext uri="{FF2B5EF4-FFF2-40B4-BE49-F238E27FC236}">
                <a16:creationId xmlns:a16="http://schemas.microsoft.com/office/drawing/2014/main" id="{A83ED2F0-984D-6577-5B71-7CE26CAED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>
            <a:fillRect/>
          </a:stretch>
        </p:blipFill>
        <p:spPr>
          <a:xfrm>
            <a:off x="6095999" y="0"/>
            <a:ext cx="6096001" cy="704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32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96DCC0-1507-352F-BCB4-FAE0272783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45679F0-D4AF-BB5B-DA66-20EDC4A4F3D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29E96B9-4C0A-F0AA-C761-FFDC9983751A}"/>
              </a:ext>
            </a:extLst>
          </p:cNvPr>
          <p:cNvSpPr txBox="1"/>
          <p:nvPr/>
        </p:nvSpPr>
        <p:spPr>
          <a:xfrm>
            <a:off x="-12207096" y="3556096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37003E2-B225-A720-1A24-F0E13EF820D3}"/>
              </a:ext>
            </a:extLst>
          </p:cNvPr>
          <p:cNvSpPr txBox="1"/>
          <p:nvPr/>
        </p:nvSpPr>
        <p:spPr>
          <a:xfrm>
            <a:off x="-10526801" y="3737623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0714A03-4390-C308-C953-1694C2C1B554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ADB98DB4-CDF4-72BC-07BC-C76E8F2D3EB0}"/>
              </a:ext>
            </a:extLst>
          </p:cNvPr>
          <p:cNvSpPr txBox="1"/>
          <p:nvPr/>
        </p:nvSpPr>
        <p:spPr>
          <a:xfrm>
            <a:off x="9276116" y="3502319"/>
            <a:ext cx="183605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Produto</a:t>
            </a:r>
          </a:p>
          <a:p>
            <a:r>
              <a:rPr lang="pt-BR" sz="500" dirty="0">
                <a:solidFill>
                  <a:schemeClr val="bg1"/>
                </a:solidFill>
              </a:rPr>
              <a:t>Representa os itens disponíveis para compra no sistema.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id_produto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do produto.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do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descricao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Texto descritivo com detalhes sobre 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preco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Valor unitário do produto.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estoque:</a:t>
            </a:r>
            <a:r>
              <a:rPr lang="pt-BR" sz="500" dirty="0">
                <a:solidFill>
                  <a:schemeClr val="bg1"/>
                </a:solidFill>
              </a:rPr>
              <a:t> Quantidade disponível em estoque.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imagem:</a:t>
            </a:r>
            <a:r>
              <a:rPr lang="pt-BR" sz="500" dirty="0">
                <a:solidFill>
                  <a:schemeClr val="bg1"/>
                </a:solidFill>
              </a:rPr>
              <a:t> Caminho ou link da imagem do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categoria_id</a:t>
            </a:r>
            <a:r>
              <a:rPr lang="pt-BR" sz="500" b="1" dirty="0">
                <a:solidFill>
                  <a:schemeClr val="bg1"/>
                </a:solidFill>
              </a:rPr>
              <a:t> (FK):</a:t>
            </a:r>
            <a:r>
              <a:rPr lang="pt-BR" sz="500" dirty="0">
                <a:solidFill>
                  <a:schemeClr val="bg1"/>
                </a:solidFill>
              </a:rPr>
              <a:t> Chave estrangeira que associa o produto a uma categoria específica.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CFD6F819-6A09-1835-8F97-480F75ED91C5}"/>
              </a:ext>
            </a:extLst>
          </p:cNvPr>
          <p:cNvSpPr txBox="1"/>
          <p:nvPr/>
        </p:nvSpPr>
        <p:spPr>
          <a:xfrm>
            <a:off x="7660124" y="4284102"/>
            <a:ext cx="8462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Categoria</a:t>
            </a:r>
          </a:p>
          <a:p>
            <a:r>
              <a:rPr lang="pt-BR" sz="500" dirty="0">
                <a:solidFill>
                  <a:schemeClr val="bg1"/>
                </a:solidFill>
              </a:rPr>
              <a:t>Classifica os produtos em grupos para facilitar a navegação e organização.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id_categoria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da categoria.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da categoria (</a:t>
            </a:r>
            <a:r>
              <a:rPr lang="pt-BR" sz="500" dirty="0" err="1">
                <a:solidFill>
                  <a:schemeClr val="bg1"/>
                </a:solidFill>
              </a:rPr>
              <a:t>ex</a:t>
            </a:r>
            <a:r>
              <a:rPr lang="pt-BR" sz="500" dirty="0">
                <a:solidFill>
                  <a:schemeClr val="bg1"/>
                </a:solidFill>
              </a:rPr>
              <a:t>: “Esmaltes”, “Shampoos”, “Acessórios”).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descricao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Breve explicação sobre o tipo de produtos incluídos na categoria.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9E86DA91-C006-E2CB-7751-F4092DA85654}"/>
              </a:ext>
            </a:extLst>
          </p:cNvPr>
          <p:cNvSpPr txBox="1"/>
          <p:nvPr/>
        </p:nvSpPr>
        <p:spPr>
          <a:xfrm>
            <a:off x="-6180834" y="1669383"/>
            <a:ext cx="577966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Pedido</a:t>
            </a:r>
          </a:p>
          <a:p>
            <a:r>
              <a:rPr lang="pt-BR" sz="2000" dirty="0">
                <a:solidFill>
                  <a:schemeClr val="bg1"/>
                </a:solidFill>
              </a:rPr>
              <a:t>Representa uma compra feita por um usuário no sistema.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id_pedido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pedido.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id_usuario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Chave estrangeira que indica qual usuário fez o pedido.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data_pedido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Data e hora em que o pedido foi realizado.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status:</a:t>
            </a:r>
            <a:r>
              <a:rPr lang="pt-BR" sz="2000" dirty="0">
                <a:solidFill>
                  <a:schemeClr val="bg1"/>
                </a:solidFill>
              </a:rPr>
              <a:t> Situação atual do pedido </a:t>
            </a:r>
            <a:r>
              <a:rPr lang="pt-BR" sz="500" dirty="0">
                <a:solidFill>
                  <a:schemeClr val="bg1"/>
                </a:solidFill>
              </a:rPr>
              <a:t>(</a:t>
            </a:r>
            <a:r>
              <a:rPr lang="pt-BR" sz="500" dirty="0" err="1">
                <a:solidFill>
                  <a:schemeClr val="bg1"/>
                </a:solidFill>
              </a:rPr>
              <a:t>ex</a:t>
            </a:r>
            <a:r>
              <a:rPr lang="pt-BR" sz="500" dirty="0">
                <a:solidFill>
                  <a:schemeClr val="bg1"/>
                </a:solidFill>
              </a:rPr>
              <a:t>: </a:t>
            </a:r>
            <a:r>
              <a:rPr lang="pt-BR" sz="500" i="1" dirty="0">
                <a:solidFill>
                  <a:schemeClr val="bg1"/>
                </a:solidFill>
              </a:rPr>
              <a:t>pendente</a:t>
            </a:r>
            <a:r>
              <a:rPr lang="pt-BR" sz="500" dirty="0">
                <a:solidFill>
                  <a:schemeClr val="bg1"/>
                </a:solidFill>
              </a:rPr>
              <a:t>, </a:t>
            </a:r>
            <a:r>
              <a:rPr lang="pt-BR" sz="500" i="1" dirty="0">
                <a:solidFill>
                  <a:schemeClr val="bg1"/>
                </a:solidFill>
              </a:rPr>
              <a:t>enviado</a:t>
            </a:r>
            <a:r>
              <a:rPr lang="pt-BR" sz="500" dirty="0">
                <a:solidFill>
                  <a:schemeClr val="bg1"/>
                </a:solidFill>
              </a:rPr>
              <a:t>, </a:t>
            </a:r>
            <a:r>
              <a:rPr lang="pt-BR" sz="500" i="1" dirty="0">
                <a:solidFill>
                  <a:schemeClr val="bg1"/>
                </a:solidFill>
              </a:rPr>
              <a:t>entregue</a:t>
            </a:r>
            <a:r>
              <a:rPr lang="pt-BR" sz="500" dirty="0">
                <a:solidFill>
                  <a:schemeClr val="bg1"/>
                </a:solidFill>
              </a:rPr>
              <a:t>).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16FB43D9-6910-5C62-004A-29EEF4029ED7}"/>
              </a:ext>
            </a:extLst>
          </p:cNvPr>
          <p:cNvSpPr txBox="1"/>
          <p:nvPr/>
        </p:nvSpPr>
        <p:spPr>
          <a:xfrm>
            <a:off x="318985" y="1362980"/>
            <a:ext cx="577701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</a:t>
            </a:r>
            <a:r>
              <a:rPr lang="pt-BR" sz="2000" b="1" dirty="0" err="1">
                <a:solidFill>
                  <a:schemeClr val="bg1"/>
                </a:solidFill>
              </a:rPr>
              <a:t>Item_pedido</a:t>
            </a:r>
            <a:endParaRPr lang="pt-BR" sz="2000" b="1" dirty="0">
              <a:solidFill>
                <a:schemeClr val="bg1"/>
              </a:solidFill>
            </a:endParaRPr>
          </a:p>
          <a:p>
            <a:r>
              <a:rPr lang="pt-BR" sz="2000" dirty="0">
                <a:solidFill>
                  <a:schemeClr val="bg1"/>
                </a:solidFill>
              </a:rPr>
              <a:t>Faz a ligação entre </a:t>
            </a:r>
            <a:r>
              <a:rPr lang="pt-BR" sz="2000" b="1" dirty="0">
                <a:solidFill>
                  <a:schemeClr val="bg1"/>
                </a:solidFill>
              </a:rPr>
              <a:t>Pedido</a:t>
            </a:r>
            <a:r>
              <a:rPr lang="pt-BR" sz="2000" dirty="0">
                <a:solidFill>
                  <a:schemeClr val="bg1"/>
                </a:solidFill>
              </a:rPr>
              <a:t> e </a:t>
            </a:r>
            <a:r>
              <a:rPr lang="pt-BR" sz="2000" b="1" dirty="0">
                <a:solidFill>
                  <a:schemeClr val="bg1"/>
                </a:solidFill>
              </a:rPr>
              <a:t>Produto</a:t>
            </a:r>
            <a:r>
              <a:rPr lang="pt-BR" sz="2000" dirty="0">
                <a:solidFill>
                  <a:schemeClr val="bg1"/>
                </a:solidFill>
              </a:rPr>
              <a:t>, representando os itens comprados em cada pedido.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id_item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item dentro de um pedido.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id_pedido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Referência ao pedido ao qual o item pertence.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id_produto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Referência ao produto adquirido.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quantidade:</a:t>
            </a:r>
            <a:r>
              <a:rPr lang="pt-BR" sz="2000" dirty="0">
                <a:solidFill>
                  <a:schemeClr val="bg1"/>
                </a:solidFill>
              </a:rPr>
              <a:t> Quantidade de unidades do produto compradas.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preco_unitario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Valor unitário do produto no momento da compra (mantido para histórico, mesmo que o preço do produto mude depois).</a:t>
            </a: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42317B1B-F56D-B019-EE8E-49DBC3F49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6" t="37532" r="-385" b="26154"/>
          <a:stretch>
            <a:fillRect/>
          </a:stretch>
        </p:blipFill>
        <p:spPr>
          <a:xfrm>
            <a:off x="6268307" y="527914"/>
            <a:ext cx="5432400" cy="5948809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0ED493B8-3077-1844-044A-7158238F42D7}"/>
              </a:ext>
            </a:extLst>
          </p:cNvPr>
          <p:cNvSpPr txBox="1"/>
          <p:nvPr/>
        </p:nvSpPr>
        <p:spPr>
          <a:xfrm>
            <a:off x="356288" y="732038"/>
            <a:ext cx="21197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b="1" dirty="0">
                <a:solidFill>
                  <a:schemeClr val="bg1"/>
                </a:solidFill>
              </a:rPr>
              <a:t>DER</a:t>
            </a:r>
          </a:p>
        </p:txBody>
      </p:sp>
    </p:spTree>
    <p:extLst>
      <p:ext uri="{BB962C8B-B14F-4D97-AF65-F5344CB8AC3E}">
        <p14:creationId xmlns:p14="http://schemas.microsoft.com/office/powerpoint/2010/main" val="3814554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125E1-0EDE-B20F-4189-3F08BBC89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31C131B9-2CE2-B21C-8767-7D48DE8599A5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35ACFD7-C7BE-D664-AB5D-1465A4679489}"/>
              </a:ext>
            </a:extLst>
          </p:cNvPr>
          <p:cNvSpPr txBox="1"/>
          <p:nvPr/>
        </p:nvSpPr>
        <p:spPr>
          <a:xfrm>
            <a:off x="-12207096" y="3556096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26851A8-0165-1189-83A1-BF9210C5DF6C}"/>
              </a:ext>
            </a:extLst>
          </p:cNvPr>
          <p:cNvSpPr txBox="1"/>
          <p:nvPr/>
        </p:nvSpPr>
        <p:spPr>
          <a:xfrm>
            <a:off x="-10526801" y="3737623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8688F187-8F09-D73F-26F1-8D447868F8D5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75420685-5866-7016-4D81-2E2603D824E1}"/>
              </a:ext>
            </a:extLst>
          </p:cNvPr>
          <p:cNvSpPr txBox="1"/>
          <p:nvPr/>
        </p:nvSpPr>
        <p:spPr>
          <a:xfrm>
            <a:off x="292609" y="1533292"/>
            <a:ext cx="53279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Produto</a:t>
            </a:r>
          </a:p>
          <a:p>
            <a:r>
              <a:rPr lang="pt-BR" sz="2000" dirty="0">
                <a:solidFill>
                  <a:schemeClr val="bg1"/>
                </a:solidFill>
              </a:rPr>
              <a:t>Representa os itens disponíveis para compra no sistema.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id_produto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produto.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nome:</a:t>
            </a:r>
            <a:r>
              <a:rPr lang="pt-BR" sz="2000" dirty="0">
                <a:solidFill>
                  <a:schemeClr val="bg1"/>
                </a:solidFill>
              </a:rPr>
              <a:t> Nome do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descricao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Texto descritivo com detalhes sobre 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preco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Valor unitário do produto.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estoque:</a:t>
            </a:r>
            <a:r>
              <a:rPr lang="pt-BR" sz="2000" dirty="0">
                <a:solidFill>
                  <a:schemeClr val="bg1"/>
                </a:solidFill>
              </a:rPr>
              <a:t> Quantidade disponível em estoque.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imagem:</a:t>
            </a:r>
            <a:r>
              <a:rPr lang="pt-BR" sz="2000" dirty="0">
                <a:solidFill>
                  <a:schemeClr val="bg1"/>
                </a:solidFill>
              </a:rPr>
              <a:t> Caminho ou link da imagem do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categoria_id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Chave estrangeira que associa o produto a uma categoria específica.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2C5DCF8-EFBA-CE01-A05C-60E376233A22}"/>
              </a:ext>
            </a:extLst>
          </p:cNvPr>
          <p:cNvSpPr txBox="1"/>
          <p:nvPr/>
        </p:nvSpPr>
        <p:spPr>
          <a:xfrm>
            <a:off x="7913666" y="2494349"/>
            <a:ext cx="8462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Categoria</a:t>
            </a:r>
          </a:p>
          <a:p>
            <a:r>
              <a:rPr lang="pt-BR" sz="500" dirty="0">
                <a:solidFill>
                  <a:schemeClr val="bg1"/>
                </a:solidFill>
              </a:rPr>
              <a:t>Classifica os produtos em grupos para facilitar a navegação e organização.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id_categoria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da categoria.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da categoria (</a:t>
            </a:r>
            <a:r>
              <a:rPr lang="pt-BR" sz="500" dirty="0" err="1">
                <a:solidFill>
                  <a:schemeClr val="bg1"/>
                </a:solidFill>
              </a:rPr>
              <a:t>ex</a:t>
            </a:r>
            <a:r>
              <a:rPr lang="pt-BR" sz="500" dirty="0">
                <a:solidFill>
                  <a:schemeClr val="bg1"/>
                </a:solidFill>
              </a:rPr>
              <a:t>: “Esmaltes”, “Shampoos”, “Acessórios”).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descricao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Breve explicação sobre o tipo de produtos incluídos na categoria.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288C528F-A612-B0E0-7BF7-9CE5C9995D5D}"/>
              </a:ext>
            </a:extLst>
          </p:cNvPr>
          <p:cNvSpPr txBox="1"/>
          <p:nvPr/>
        </p:nvSpPr>
        <p:spPr>
          <a:xfrm>
            <a:off x="-7609127" y="1617187"/>
            <a:ext cx="577701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</a:t>
            </a:r>
            <a:r>
              <a:rPr lang="pt-BR" sz="2000" b="1" dirty="0" err="1">
                <a:solidFill>
                  <a:schemeClr val="bg1"/>
                </a:solidFill>
              </a:rPr>
              <a:t>Item_pedido</a:t>
            </a:r>
            <a:endParaRPr lang="pt-BR" sz="2000" b="1" dirty="0">
              <a:solidFill>
                <a:schemeClr val="bg1"/>
              </a:solidFill>
            </a:endParaRPr>
          </a:p>
          <a:p>
            <a:r>
              <a:rPr lang="pt-BR" sz="2000" dirty="0">
                <a:solidFill>
                  <a:schemeClr val="bg1"/>
                </a:solidFill>
              </a:rPr>
              <a:t>Faz a ligação entre </a:t>
            </a:r>
            <a:r>
              <a:rPr lang="pt-BR" sz="2000" b="1" dirty="0">
                <a:solidFill>
                  <a:schemeClr val="bg1"/>
                </a:solidFill>
              </a:rPr>
              <a:t>Pedido</a:t>
            </a:r>
            <a:r>
              <a:rPr lang="pt-BR" sz="2000" dirty="0">
                <a:solidFill>
                  <a:schemeClr val="bg1"/>
                </a:solidFill>
              </a:rPr>
              <a:t> e </a:t>
            </a:r>
            <a:r>
              <a:rPr lang="pt-BR" sz="2000" b="1" dirty="0">
                <a:solidFill>
                  <a:schemeClr val="bg1"/>
                </a:solidFill>
              </a:rPr>
              <a:t>Produto</a:t>
            </a:r>
            <a:r>
              <a:rPr lang="pt-BR" sz="2000" dirty="0">
                <a:solidFill>
                  <a:schemeClr val="bg1"/>
                </a:solidFill>
              </a:rPr>
              <a:t>, representando os itens comprados em cada pedido.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id_item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item dentro de um pedido.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id_pedido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Referência ao pedido ao qual o item pertence.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id_produto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Referência ao produto adquirido.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quantidade:</a:t>
            </a:r>
            <a:r>
              <a:rPr lang="pt-BR" sz="2000" dirty="0">
                <a:solidFill>
                  <a:schemeClr val="bg1"/>
                </a:solidFill>
              </a:rPr>
              <a:t> Quantidade de unidades do produto compradas.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preco_unitario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Valor unitário do produto no momento da compra (mantido para histórico, mesmo que o preço do produto mude depois).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8E58C95-5971-BFD0-D005-3348F6D9EB48}"/>
              </a:ext>
            </a:extLst>
          </p:cNvPr>
          <p:cNvSpPr txBox="1"/>
          <p:nvPr/>
        </p:nvSpPr>
        <p:spPr>
          <a:xfrm>
            <a:off x="356288" y="732038"/>
            <a:ext cx="21197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b="1" dirty="0">
                <a:solidFill>
                  <a:schemeClr val="bg1"/>
                </a:solidFill>
              </a:rPr>
              <a:t>DER</a:t>
            </a:r>
          </a:p>
        </p:txBody>
      </p:sp>
      <p:pic>
        <p:nvPicPr>
          <p:cNvPr id="6" name="Imagem 5" descr="Diagrama&#10;&#10;O conteúdo gerado por IA pode estar incorreto.">
            <a:extLst>
              <a:ext uri="{FF2B5EF4-FFF2-40B4-BE49-F238E27FC236}">
                <a16:creationId xmlns:a16="http://schemas.microsoft.com/office/drawing/2014/main" id="{A9A37845-98C0-2C5D-6D65-EAF9CEDED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2" t="76000" r="19536"/>
          <a:stretch>
            <a:fillRect/>
          </a:stretch>
        </p:blipFill>
        <p:spPr>
          <a:xfrm>
            <a:off x="5620516" y="1994197"/>
            <a:ext cx="6278875" cy="308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710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66F6-87D5-D8C1-CD17-5B516F3FB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03F2B01-D7ED-F72B-0783-255BF923FDBD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963C494-D9EA-1B49-B585-A2CCDC158A54}"/>
              </a:ext>
            </a:extLst>
          </p:cNvPr>
          <p:cNvSpPr txBox="1"/>
          <p:nvPr/>
        </p:nvSpPr>
        <p:spPr>
          <a:xfrm>
            <a:off x="-12207096" y="3556096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381CB6E-A26A-6525-3647-E00EB623F66A}"/>
              </a:ext>
            </a:extLst>
          </p:cNvPr>
          <p:cNvSpPr txBox="1"/>
          <p:nvPr/>
        </p:nvSpPr>
        <p:spPr>
          <a:xfrm>
            <a:off x="-10526801" y="3737623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092A9555-0972-CB50-A965-F1D36BE09BD9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4C614247-34E2-7BAE-8567-C1C1C1C60D1F}"/>
              </a:ext>
            </a:extLst>
          </p:cNvPr>
          <p:cNvSpPr txBox="1"/>
          <p:nvPr/>
        </p:nvSpPr>
        <p:spPr>
          <a:xfrm>
            <a:off x="-5888387" y="1617186"/>
            <a:ext cx="53279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Produto</a:t>
            </a:r>
          </a:p>
          <a:p>
            <a:r>
              <a:rPr lang="pt-BR" sz="2000" dirty="0">
                <a:solidFill>
                  <a:schemeClr val="bg1"/>
                </a:solidFill>
              </a:rPr>
              <a:t>Representa os itens disponíveis para compra no sistema.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id_produto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produto.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nome:</a:t>
            </a:r>
            <a:r>
              <a:rPr lang="pt-BR" sz="2000" dirty="0">
                <a:solidFill>
                  <a:schemeClr val="bg1"/>
                </a:solidFill>
              </a:rPr>
              <a:t> Nome do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descricao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Texto descritivo com detalhes sobre 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preco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Valor unitário do produto.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estoque:</a:t>
            </a:r>
            <a:r>
              <a:rPr lang="pt-BR" sz="2000" dirty="0">
                <a:solidFill>
                  <a:schemeClr val="bg1"/>
                </a:solidFill>
              </a:rPr>
              <a:t> Quantidade disponível em estoque.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imagem:</a:t>
            </a:r>
            <a:r>
              <a:rPr lang="pt-BR" sz="2000" dirty="0">
                <a:solidFill>
                  <a:schemeClr val="bg1"/>
                </a:solidFill>
              </a:rPr>
              <a:t> Caminho ou link da imagem do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categoria_id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Chave estrangeira que associa o produto a uma categoria específica.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3D39312-FB85-82BA-370C-963D1B3F59A7}"/>
              </a:ext>
            </a:extLst>
          </p:cNvPr>
          <p:cNvSpPr txBox="1"/>
          <p:nvPr/>
        </p:nvSpPr>
        <p:spPr>
          <a:xfrm>
            <a:off x="356288" y="1617186"/>
            <a:ext cx="59591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Categoria</a:t>
            </a:r>
          </a:p>
          <a:p>
            <a:r>
              <a:rPr lang="pt-BR" sz="2000" dirty="0">
                <a:solidFill>
                  <a:schemeClr val="bg1"/>
                </a:solidFill>
              </a:rPr>
              <a:t>Classifica os produtos em grupos para facilitar a navegação e organização.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id_categoria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da categoria.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nome:</a:t>
            </a:r>
            <a:r>
              <a:rPr lang="pt-BR" sz="2000" dirty="0">
                <a:solidFill>
                  <a:schemeClr val="bg1"/>
                </a:solidFill>
              </a:rPr>
              <a:t> Nome da categoria (</a:t>
            </a:r>
            <a:r>
              <a:rPr lang="pt-BR" sz="2000" dirty="0" err="1">
                <a:solidFill>
                  <a:schemeClr val="bg1"/>
                </a:solidFill>
              </a:rPr>
              <a:t>ex</a:t>
            </a:r>
            <a:r>
              <a:rPr lang="pt-BR" sz="2000" dirty="0">
                <a:solidFill>
                  <a:schemeClr val="bg1"/>
                </a:solidFill>
              </a:rPr>
              <a:t>: “Esmaltes”, “Shampoos”, “Acessórios”).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descricao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Breve explicação sobre o tipo de produtos incluídos na categoria</a:t>
            </a:r>
            <a:r>
              <a:rPr lang="pt-BR" sz="5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701FDB0-AD25-7C81-5F4B-E54CF6CDF3CE}"/>
              </a:ext>
            </a:extLst>
          </p:cNvPr>
          <p:cNvSpPr txBox="1"/>
          <p:nvPr/>
        </p:nvSpPr>
        <p:spPr>
          <a:xfrm>
            <a:off x="356288" y="732038"/>
            <a:ext cx="21197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b="1" dirty="0">
                <a:solidFill>
                  <a:schemeClr val="bg1"/>
                </a:solidFill>
              </a:rPr>
              <a:t>DER</a:t>
            </a: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E7BDF547-9D83-CFBF-C6EA-4CA666CC5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89" r="60397" b="30976"/>
          <a:stretch>
            <a:fillRect/>
          </a:stretch>
        </p:blipFill>
        <p:spPr>
          <a:xfrm>
            <a:off x="6609199" y="1047508"/>
            <a:ext cx="5029888" cy="447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91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66F6-87D5-D8C1-CD17-5B516F3FB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03F2B01-D7ED-F72B-0783-255BF923FDBD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963C494-D9EA-1B49-B585-A2CCDC158A54}"/>
              </a:ext>
            </a:extLst>
          </p:cNvPr>
          <p:cNvSpPr txBox="1"/>
          <p:nvPr/>
        </p:nvSpPr>
        <p:spPr>
          <a:xfrm>
            <a:off x="-12207096" y="3556096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381CB6E-A26A-6525-3647-E00EB623F66A}"/>
              </a:ext>
            </a:extLst>
          </p:cNvPr>
          <p:cNvSpPr txBox="1"/>
          <p:nvPr/>
        </p:nvSpPr>
        <p:spPr>
          <a:xfrm>
            <a:off x="-10526801" y="3737623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092A9555-0972-CB50-A965-F1D36BE09BD9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4C614247-34E2-7BAE-8567-C1C1C1C60D1F}"/>
              </a:ext>
            </a:extLst>
          </p:cNvPr>
          <p:cNvSpPr txBox="1"/>
          <p:nvPr/>
        </p:nvSpPr>
        <p:spPr>
          <a:xfrm>
            <a:off x="-5888387" y="1617186"/>
            <a:ext cx="53279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Produto</a:t>
            </a:r>
          </a:p>
          <a:p>
            <a:r>
              <a:rPr lang="pt-BR" sz="2000" dirty="0">
                <a:solidFill>
                  <a:schemeClr val="bg1"/>
                </a:solidFill>
              </a:rPr>
              <a:t>Representa os itens disponíveis para compra no sistema.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id_produto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produto.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nome:</a:t>
            </a:r>
            <a:r>
              <a:rPr lang="pt-BR" sz="2000" dirty="0">
                <a:solidFill>
                  <a:schemeClr val="bg1"/>
                </a:solidFill>
              </a:rPr>
              <a:t> Nome do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descricao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Texto descritivo com detalhes sobre 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preco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Valor unitário do produto.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estoque:</a:t>
            </a:r>
            <a:r>
              <a:rPr lang="pt-BR" sz="2000" dirty="0">
                <a:solidFill>
                  <a:schemeClr val="bg1"/>
                </a:solidFill>
              </a:rPr>
              <a:t> Quantidade disponível em estoque.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imagem:</a:t>
            </a:r>
            <a:r>
              <a:rPr lang="pt-BR" sz="2000" dirty="0">
                <a:solidFill>
                  <a:schemeClr val="bg1"/>
                </a:solidFill>
              </a:rPr>
              <a:t> Caminho ou link da imagem do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categoria_id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Chave estrangeira que associa o produto a uma categoria específica.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3D39312-FB85-82BA-370C-963D1B3F59A7}"/>
              </a:ext>
            </a:extLst>
          </p:cNvPr>
          <p:cNvSpPr txBox="1"/>
          <p:nvPr/>
        </p:nvSpPr>
        <p:spPr>
          <a:xfrm>
            <a:off x="356288" y="1617186"/>
            <a:ext cx="59591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Categoria</a:t>
            </a:r>
          </a:p>
          <a:p>
            <a:r>
              <a:rPr lang="pt-BR" sz="2000" dirty="0">
                <a:solidFill>
                  <a:schemeClr val="bg1"/>
                </a:solidFill>
              </a:rPr>
              <a:t>Classifica os produtos em grupos para facilitar a navegação e organização.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id_categoria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da categoria.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nome:</a:t>
            </a:r>
            <a:r>
              <a:rPr lang="pt-BR" sz="2000" dirty="0">
                <a:solidFill>
                  <a:schemeClr val="bg1"/>
                </a:solidFill>
              </a:rPr>
              <a:t> Nome da categoria (</a:t>
            </a:r>
            <a:r>
              <a:rPr lang="pt-BR" sz="2000" dirty="0" err="1">
                <a:solidFill>
                  <a:schemeClr val="bg1"/>
                </a:solidFill>
              </a:rPr>
              <a:t>ex</a:t>
            </a:r>
            <a:r>
              <a:rPr lang="pt-BR" sz="2000" dirty="0">
                <a:solidFill>
                  <a:schemeClr val="bg1"/>
                </a:solidFill>
              </a:rPr>
              <a:t>: “Esmaltes”, “Shampoos”, “Acessórios”).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descricao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Breve explicação sobre o tipo de produtos incluídos na categoria</a:t>
            </a:r>
            <a:r>
              <a:rPr lang="pt-BR" sz="5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701FDB0-AD25-7C81-5F4B-E54CF6CDF3CE}"/>
              </a:ext>
            </a:extLst>
          </p:cNvPr>
          <p:cNvSpPr txBox="1"/>
          <p:nvPr/>
        </p:nvSpPr>
        <p:spPr>
          <a:xfrm>
            <a:off x="356288" y="732038"/>
            <a:ext cx="21197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b="1" dirty="0">
                <a:solidFill>
                  <a:schemeClr val="bg1"/>
                </a:solidFill>
              </a:rPr>
              <a:t>DER</a:t>
            </a: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E7BDF547-9D83-CFBF-C6EA-4CA666CC5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89" r="60397" b="30976"/>
          <a:stretch>
            <a:fillRect/>
          </a:stretch>
        </p:blipFill>
        <p:spPr>
          <a:xfrm>
            <a:off x="6609199" y="1047508"/>
            <a:ext cx="5029888" cy="4476991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C20B7859-4D71-0ED6-C8DA-B5AE3844D136}"/>
              </a:ext>
            </a:extLst>
          </p:cNvPr>
          <p:cNvSpPr/>
          <p:nvPr/>
        </p:nvSpPr>
        <p:spPr>
          <a:xfrm>
            <a:off x="12192000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E184242-435D-467B-977C-37F68C9014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3404" y="2863415"/>
            <a:ext cx="5040303" cy="1680101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A587146-B765-405E-895C-3AF752C38D5C}"/>
              </a:ext>
            </a:extLst>
          </p:cNvPr>
          <p:cNvSpPr txBox="1"/>
          <p:nvPr/>
        </p:nvSpPr>
        <p:spPr>
          <a:xfrm>
            <a:off x="14801088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A24AEED0-0AE5-4473-9606-2B4B4E258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96927" y="2360323"/>
            <a:ext cx="4630241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parte cria um novo </a:t>
            </a: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banco de dados chamado </a:t>
            </a:r>
            <a:r>
              <a:rPr kumimoji="0" lang="pt-BR" altLang="pt-B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loja_esmaltes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e, logo em seguida, o seleciona para uso.</a:t>
            </a:r>
            <a:b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É dentro dele que todas as tabelas (usuário, produto, pedido etc.) serão criadas.</a:t>
            </a:r>
            <a:b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Pensa como criar uma “pasta principal” onde ficarão todos os arquivos do sistema. </a:t>
            </a:r>
          </a:p>
        </p:txBody>
      </p:sp>
    </p:spTree>
    <p:extLst>
      <p:ext uri="{BB962C8B-B14F-4D97-AF65-F5344CB8AC3E}">
        <p14:creationId xmlns:p14="http://schemas.microsoft.com/office/powerpoint/2010/main" val="3424306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66F6-87D5-D8C1-CD17-5B516F3FB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03F2B01-D7ED-F72B-0783-255BF923FDBD}"/>
              </a:ext>
            </a:extLst>
          </p:cNvPr>
          <p:cNvSpPr/>
          <p:nvPr/>
        </p:nvSpPr>
        <p:spPr>
          <a:xfrm>
            <a:off x="-12208824" y="0"/>
            <a:ext cx="12191999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963C494-D9EA-1B49-B585-A2CCDC158A54}"/>
              </a:ext>
            </a:extLst>
          </p:cNvPr>
          <p:cNvSpPr txBox="1"/>
          <p:nvPr/>
        </p:nvSpPr>
        <p:spPr>
          <a:xfrm>
            <a:off x="-12207096" y="3556096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381CB6E-A26A-6525-3647-E00EB623F66A}"/>
              </a:ext>
            </a:extLst>
          </p:cNvPr>
          <p:cNvSpPr txBox="1"/>
          <p:nvPr/>
        </p:nvSpPr>
        <p:spPr>
          <a:xfrm>
            <a:off x="-10526801" y="3737623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092A9555-0972-CB50-A965-F1D36BE09BD9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4C614247-34E2-7BAE-8567-C1C1C1C60D1F}"/>
              </a:ext>
            </a:extLst>
          </p:cNvPr>
          <p:cNvSpPr txBox="1"/>
          <p:nvPr/>
        </p:nvSpPr>
        <p:spPr>
          <a:xfrm>
            <a:off x="-5888387" y="1617186"/>
            <a:ext cx="53279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Produto</a:t>
            </a:r>
          </a:p>
          <a:p>
            <a:r>
              <a:rPr lang="pt-BR" sz="2000" dirty="0">
                <a:solidFill>
                  <a:schemeClr val="bg1"/>
                </a:solidFill>
              </a:rPr>
              <a:t>Representa os itens disponíveis para compra no sistema.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id_produto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produto.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nome:</a:t>
            </a:r>
            <a:r>
              <a:rPr lang="pt-BR" sz="2000" dirty="0">
                <a:solidFill>
                  <a:schemeClr val="bg1"/>
                </a:solidFill>
              </a:rPr>
              <a:t> Nome do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descricao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Texto descritivo com detalhes sobre 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preco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Valor unitário do produto.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estoque:</a:t>
            </a:r>
            <a:r>
              <a:rPr lang="pt-BR" sz="2000" dirty="0">
                <a:solidFill>
                  <a:schemeClr val="bg1"/>
                </a:solidFill>
              </a:rPr>
              <a:t> Quantidade disponível em estoque.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imagem:</a:t>
            </a:r>
            <a:r>
              <a:rPr lang="pt-BR" sz="2000" dirty="0">
                <a:solidFill>
                  <a:schemeClr val="bg1"/>
                </a:solidFill>
              </a:rPr>
              <a:t> Caminho ou link da imagem do produto.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categoria_id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Chave estrangeira que associa o produto a uma categoria específica.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3D39312-FB85-82BA-370C-963D1B3F59A7}"/>
              </a:ext>
            </a:extLst>
          </p:cNvPr>
          <p:cNvSpPr txBox="1"/>
          <p:nvPr/>
        </p:nvSpPr>
        <p:spPr>
          <a:xfrm>
            <a:off x="-11852536" y="1617186"/>
            <a:ext cx="59591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Categoria</a:t>
            </a:r>
          </a:p>
          <a:p>
            <a:r>
              <a:rPr lang="pt-BR" sz="2000" dirty="0">
                <a:solidFill>
                  <a:schemeClr val="bg1"/>
                </a:solidFill>
              </a:rPr>
              <a:t>Classifica os produtos em grupos para facilitar a navegação e organização.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id_categoria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da categoria.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nome:</a:t>
            </a:r>
            <a:r>
              <a:rPr lang="pt-BR" sz="2000" dirty="0">
                <a:solidFill>
                  <a:schemeClr val="bg1"/>
                </a:solidFill>
              </a:rPr>
              <a:t> Nome da categoria (</a:t>
            </a:r>
            <a:r>
              <a:rPr lang="pt-BR" sz="2000" dirty="0" err="1">
                <a:solidFill>
                  <a:schemeClr val="bg1"/>
                </a:solidFill>
              </a:rPr>
              <a:t>ex</a:t>
            </a:r>
            <a:r>
              <a:rPr lang="pt-BR" sz="2000" dirty="0">
                <a:solidFill>
                  <a:schemeClr val="bg1"/>
                </a:solidFill>
              </a:rPr>
              <a:t>: “Esmaltes”, “Shampoos”, “Acessórios”).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descricao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Breve explicação sobre o tipo de produtos incluídos na categoria</a:t>
            </a:r>
            <a:r>
              <a:rPr lang="pt-BR" sz="5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701FDB0-AD25-7C81-5F4B-E54CF6CDF3CE}"/>
              </a:ext>
            </a:extLst>
          </p:cNvPr>
          <p:cNvSpPr txBox="1"/>
          <p:nvPr/>
        </p:nvSpPr>
        <p:spPr>
          <a:xfrm>
            <a:off x="-11852536" y="732038"/>
            <a:ext cx="21197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b="1" dirty="0">
                <a:solidFill>
                  <a:schemeClr val="bg1"/>
                </a:solidFill>
              </a:rPr>
              <a:t>DER</a:t>
            </a:r>
          </a:p>
        </p:txBody>
      </p:sp>
      <p:pic>
        <p:nvPicPr>
          <p:cNvPr id="3" name="Imagem 2" descr="Diagrama&#10;&#10;O conteúdo gerado por IA pode estar incorreto.">
            <a:extLst>
              <a:ext uri="{FF2B5EF4-FFF2-40B4-BE49-F238E27FC236}">
                <a16:creationId xmlns:a16="http://schemas.microsoft.com/office/drawing/2014/main" id="{E7BDF547-9D83-CFBF-C6EA-4CA666CC5F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89" r="60397" b="30976"/>
          <a:stretch>
            <a:fillRect/>
          </a:stretch>
        </p:blipFill>
        <p:spPr>
          <a:xfrm>
            <a:off x="-5599625" y="1047508"/>
            <a:ext cx="5029888" cy="4476991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C20B7859-4D71-0ED6-C8DA-B5AE3844D136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E184242-435D-467B-977C-37F68C9014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405" y="2863415"/>
            <a:ext cx="5040303" cy="1680101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A587146-B765-405E-895C-3AF752C38D5C}"/>
              </a:ext>
            </a:extLst>
          </p:cNvPr>
          <p:cNvSpPr txBox="1"/>
          <p:nvPr/>
        </p:nvSpPr>
        <p:spPr>
          <a:xfrm>
            <a:off x="2609089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A24AEED0-0AE5-4473-9606-2B4B4E258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928" y="2360323"/>
            <a:ext cx="4630241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parte cria um novo </a:t>
            </a: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banco de dados chamado </a:t>
            </a:r>
            <a:r>
              <a:rPr kumimoji="0" lang="pt-BR" altLang="pt-B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loja_esmaltes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e, logo em seguida, o seleciona para uso.</a:t>
            </a:r>
            <a:b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É dentro dele que todas as tabelas (usuário, produto, pedido etc.) serão criadas.</a:t>
            </a:r>
            <a:b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Pensa como criar uma “pasta principal” onde ficarão todos os arquivos do sistema. 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84AE61F-E321-46CA-9AAD-F61076602160}"/>
              </a:ext>
            </a:extLst>
          </p:cNvPr>
          <p:cNvSpPr/>
          <p:nvPr/>
        </p:nvSpPr>
        <p:spPr>
          <a:xfrm>
            <a:off x="12106655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C99C9EC-7C49-44DA-AFA9-33C9A36D6B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6188" y="2863415"/>
            <a:ext cx="4574732" cy="1680101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57B64BE1-F97C-4E30-B9D0-4229D661E889}"/>
              </a:ext>
            </a:extLst>
          </p:cNvPr>
          <p:cNvSpPr txBox="1"/>
          <p:nvPr/>
        </p:nvSpPr>
        <p:spPr>
          <a:xfrm>
            <a:off x="14801087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79A7F5EE-F4FB-419F-901F-5BB20E2E8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48507" y="1598576"/>
            <a:ext cx="6163877" cy="4278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tabela guarda as informações de quem usa o sistema — tanto clientes quanto administradores.</a:t>
            </a:r>
            <a:b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Vamos entender cada campo:	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id_usuario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identificador único do usuário. O 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AUTO_INCREMENT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faz o banco gerar o número automaticamente.</a:t>
            </a:r>
            <a:endParaRPr kumimoji="0" lang="pt-BR" altLang="pt-BR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nome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nome do usuário.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email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endereço de e-mail, definido como 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UNIQUE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(não pode se repetir).</a:t>
            </a:r>
            <a:endParaRPr kumimoji="0" lang="pt-BR" altLang="pt-BR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senha_hash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armazena a senha de forma criptografada, nunca em texto puro (boa prática de segurança).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tipo_usuario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se é um “cliente” ou um “admin”. O tipo 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ENUM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limita as opções possíveis.</a:t>
            </a:r>
            <a:endParaRPr kumimoji="0" lang="pt-BR" altLang="pt-BR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Essa tabela tem um papel central: ela se conecta à tabela </a:t>
            </a:r>
            <a:r>
              <a:rPr kumimoji="0" lang="pt-BR" altLang="pt-BR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pedido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já que cada pedido pertence a um usuário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1580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66F6-87D5-D8C1-CD17-5B516F3FB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7963C494-D9EA-1B49-B585-A2CCDC158A54}"/>
              </a:ext>
            </a:extLst>
          </p:cNvPr>
          <p:cNvSpPr txBox="1"/>
          <p:nvPr/>
        </p:nvSpPr>
        <p:spPr>
          <a:xfrm>
            <a:off x="-24313751" y="3556096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381CB6E-A26A-6525-3647-E00EB623F66A}"/>
              </a:ext>
            </a:extLst>
          </p:cNvPr>
          <p:cNvSpPr txBox="1"/>
          <p:nvPr/>
        </p:nvSpPr>
        <p:spPr>
          <a:xfrm>
            <a:off x="-22633456" y="3737623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092A9555-0972-CB50-A965-F1D36BE09BD9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20B7859-4D71-0ED6-C8DA-B5AE3844D136}"/>
              </a:ext>
            </a:extLst>
          </p:cNvPr>
          <p:cNvSpPr/>
          <p:nvPr/>
        </p:nvSpPr>
        <p:spPr>
          <a:xfrm>
            <a:off x="-12106654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E184242-435D-467B-977C-37F68C9014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5250" y="2863415"/>
            <a:ext cx="5040303" cy="1680101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A587146-B765-405E-895C-3AF752C38D5C}"/>
              </a:ext>
            </a:extLst>
          </p:cNvPr>
          <p:cNvSpPr txBox="1"/>
          <p:nvPr/>
        </p:nvSpPr>
        <p:spPr>
          <a:xfrm>
            <a:off x="-9497566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A24AEED0-0AE5-4473-9606-2B4B4E258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201727" y="2360323"/>
            <a:ext cx="4630241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parte cria um novo </a:t>
            </a: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banco de dados chamado </a:t>
            </a:r>
            <a:r>
              <a:rPr kumimoji="0" lang="pt-BR" altLang="pt-B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loja_esmaltes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e, logo em seguida, o seleciona para uso.</a:t>
            </a:r>
            <a:b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É dentro dele que todas as tabelas (usuário, produto, pedido etc.) serão criadas.</a:t>
            </a:r>
            <a:b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Pensa como criar uma “pasta principal” onde ficarão todos os arquivos do sistema. 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84AE61F-E321-46CA-9AAD-F61076602160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C99C9EC-7C49-44DA-AFA9-33C9A36D6B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533" y="2863415"/>
            <a:ext cx="4574732" cy="1680101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57B64BE1-F97C-4E30-B9D0-4229D661E889}"/>
              </a:ext>
            </a:extLst>
          </p:cNvPr>
          <p:cNvSpPr txBox="1"/>
          <p:nvPr/>
        </p:nvSpPr>
        <p:spPr>
          <a:xfrm>
            <a:off x="2694432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79A7F5EE-F4FB-419F-901F-5BB20E2E8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52" y="1598576"/>
            <a:ext cx="6163877" cy="4278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tabela guarda as informações de quem usa o sistema — tanto clientes quanto administradores.</a:t>
            </a:r>
            <a:b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Vamos entender cada campo:	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id_usuario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identificador único do usuário. O 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AUTO_INCREMENT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faz o banco gerar o número automaticamente.</a:t>
            </a:r>
            <a:endParaRPr kumimoji="0" lang="pt-BR" altLang="pt-BR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nome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nome do usuário.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email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endereço de e-mail, definido como 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UNIQUE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(não pode se repetir).</a:t>
            </a:r>
            <a:endParaRPr kumimoji="0" lang="pt-BR" altLang="pt-BR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senha_hash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armazena a senha de forma criptografada, nunca em texto puro (boa prática de segurança).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tipo_usuario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se é um “cliente” ou um “admin”. O tipo 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ENUM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limita as opções possíveis.</a:t>
            </a:r>
            <a:endParaRPr kumimoji="0" lang="pt-BR" altLang="pt-BR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Essa tabela tem um papel central: ela se conecta à tabela </a:t>
            </a:r>
            <a:r>
              <a:rPr kumimoji="0" lang="pt-BR" altLang="pt-BR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pedido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já que cada pedido pertence a um usuário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437AB44C-65BD-46F0-B5AC-9716CFB87391}"/>
              </a:ext>
            </a:extLst>
          </p:cNvPr>
          <p:cNvSpPr/>
          <p:nvPr/>
        </p:nvSpPr>
        <p:spPr>
          <a:xfrm>
            <a:off x="12192000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E20C28F-9A7E-4688-8320-976AF38FD2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1533" y="2917368"/>
            <a:ext cx="4574732" cy="1572195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17E4210-A909-4F26-A93C-39B35B1F6EB6}"/>
              </a:ext>
            </a:extLst>
          </p:cNvPr>
          <p:cNvSpPr txBox="1"/>
          <p:nvPr/>
        </p:nvSpPr>
        <p:spPr>
          <a:xfrm>
            <a:off x="14886432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D9F9C090-8902-43F8-9626-D25B4AFA3B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33852" y="2152574"/>
            <a:ext cx="6163877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A tabela </a:t>
            </a:r>
            <a:r>
              <a:rPr lang="pt-BR" sz="2000" b="1" dirty="0">
                <a:solidFill>
                  <a:schemeClr val="bg1"/>
                </a:solidFill>
              </a:rPr>
              <a:t>categoria</a:t>
            </a:r>
            <a:r>
              <a:rPr lang="pt-BR" sz="2000" dirty="0">
                <a:solidFill>
                  <a:schemeClr val="bg1"/>
                </a:solidFill>
              </a:rPr>
              <a:t> serve para organizar os produtos em grupos — por exemplo: “Esmaltes”, “Cremes”, “Acessórios”.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Ela tem: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	</a:t>
            </a:r>
            <a:r>
              <a:rPr lang="pt-BR" sz="2000" b="1" dirty="0" err="1">
                <a:solidFill>
                  <a:schemeClr val="bg1"/>
                </a:solidFill>
              </a:rPr>
              <a:t>id_categoria</a:t>
            </a:r>
            <a:r>
              <a:rPr lang="pt-BR" sz="2000" dirty="0">
                <a:solidFill>
                  <a:schemeClr val="bg1"/>
                </a:solidFill>
              </a:rPr>
              <a:t> → código único da categoria.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	nome</a:t>
            </a:r>
            <a:r>
              <a:rPr lang="pt-BR" sz="2000" dirty="0">
                <a:solidFill>
                  <a:schemeClr val="bg1"/>
                </a:solidFill>
              </a:rPr>
              <a:t> → nome da categoria.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	</a:t>
            </a:r>
            <a:r>
              <a:rPr lang="pt-BR" sz="2000" b="1" dirty="0" err="1">
                <a:solidFill>
                  <a:schemeClr val="bg1"/>
                </a:solidFill>
              </a:rPr>
              <a:t>descricao</a:t>
            </a:r>
            <a:r>
              <a:rPr lang="pt-BR" sz="2000" dirty="0">
                <a:solidFill>
                  <a:schemeClr val="bg1"/>
                </a:solidFill>
              </a:rPr>
              <a:t> → texto opcional explicando a 	categoria.</a:t>
            </a:r>
          </a:p>
          <a:p>
            <a:r>
              <a:rPr lang="pt-BR" sz="2000" dirty="0">
                <a:solidFill>
                  <a:schemeClr val="bg1"/>
                </a:solidFill>
              </a:rPr>
              <a:t>Essa tabela se conecta com </a:t>
            </a:r>
            <a:r>
              <a:rPr lang="pt-BR" sz="2000" b="1" dirty="0">
                <a:solidFill>
                  <a:schemeClr val="bg1"/>
                </a:solidFill>
              </a:rPr>
              <a:t>produto</a:t>
            </a:r>
            <a:r>
              <a:rPr lang="pt-BR" sz="2000" dirty="0">
                <a:solidFill>
                  <a:schemeClr val="bg1"/>
                </a:solidFill>
              </a:rPr>
              <a:t>, pois cada produto pertence a uma categoria.</a:t>
            </a:r>
          </a:p>
        </p:txBody>
      </p:sp>
    </p:spTree>
    <p:extLst>
      <p:ext uri="{BB962C8B-B14F-4D97-AF65-F5344CB8AC3E}">
        <p14:creationId xmlns:p14="http://schemas.microsoft.com/office/powerpoint/2010/main" val="787784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66F6-87D5-D8C1-CD17-5B516F3FB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092A9555-0972-CB50-A965-F1D36BE09BD9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84AE61F-E321-46CA-9AAD-F61076602160}"/>
              </a:ext>
            </a:extLst>
          </p:cNvPr>
          <p:cNvSpPr/>
          <p:nvPr/>
        </p:nvSpPr>
        <p:spPr>
          <a:xfrm>
            <a:off x="-12207097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C99C9EC-7C49-44DA-AFA9-33C9A36D6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97564" y="2863415"/>
            <a:ext cx="4574732" cy="1680101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57B64BE1-F97C-4E30-B9D0-4229D661E889}"/>
              </a:ext>
            </a:extLst>
          </p:cNvPr>
          <p:cNvSpPr txBox="1"/>
          <p:nvPr/>
        </p:nvSpPr>
        <p:spPr>
          <a:xfrm>
            <a:off x="-9512665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79A7F5EE-F4FB-419F-901F-5BB20E2E8A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565245" y="1598576"/>
            <a:ext cx="6163877" cy="4278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tabela guarda as informações de quem usa o sistema — tanto clientes quanto administradores.</a:t>
            </a:r>
            <a:b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Vamos entender cada campo:	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id_usuario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identificador único do usuário. O 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AUTO_INCREMENT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faz o banco gerar o número automaticamente.</a:t>
            </a:r>
            <a:endParaRPr kumimoji="0" lang="pt-BR" altLang="pt-BR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nome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nome do usuário.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email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endereço de e-mail, definido como 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UNIQUE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(não pode se repetir).</a:t>
            </a:r>
            <a:endParaRPr kumimoji="0" lang="pt-BR" altLang="pt-BR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senha_hash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armazena a senha de forma criptografada, nunca em texto puro (boa prática de segurança).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7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tipo_usuario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se é um “cliente” ou um “admin”. O tipo 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ENUM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limita as opções possíveis.</a:t>
            </a:r>
            <a:endParaRPr kumimoji="0" lang="pt-BR" altLang="pt-BR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Essa tabela tem um papel central: ela se conecta à tabela </a:t>
            </a:r>
            <a:r>
              <a:rPr kumimoji="0" lang="pt-BR" altLang="pt-BR" sz="1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pedido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já que cada pedido pertence a um usuário</a:t>
            </a:r>
            <a:r>
              <a:rPr kumimoji="0" lang="pt-BR" altLang="pt-BR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437AB44C-65BD-46F0-B5AC-9716CFB87391}"/>
              </a:ext>
            </a:extLst>
          </p:cNvPr>
          <p:cNvSpPr/>
          <p:nvPr/>
        </p:nvSpPr>
        <p:spPr>
          <a:xfrm>
            <a:off x="-15097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E20C28F-9A7E-4688-8320-976AF38FD2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436" y="2917368"/>
            <a:ext cx="4574732" cy="1572195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17E4210-A909-4F26-A93C-39B35B1F6EB6}"/>
              </a:ext>
            </a:extLst>
          </p:cNvPr>
          <p:cNvSpPr txBox="1"/>
          <p:nvPr/>
        </p:nvSpPr>
        <p:spPr>
          <a:xfrm>
            <a:off x="2679335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D9F9C090-8902-43F8-9626-D25B4AFA3B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755" y="2152574"/>
            <a:ext cx="6163877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A tabela </a:t>
            </a:r>
            <a:r>
              <a:rPr lang="pt-BR" sz="2000" b="1" dirty="0">
                <a:solidFill>
                  <a:schemeClr val="bg1"/>
                </a:solidFill>
              </a:rPr>
              <a:t>categoria</a:t>
            </a:r>
            <a:r>
              <a:rPr lang="pt-BR" sz="2000" dirty="0">
                <a:solidFill>
                  <a:schemeClr val="bg1"/>
                </a:solidFill>
              </a:rPr>
              <a:t> serve para organizar os produtos em grupos — por exemplo: “Esmaltes”, “Cremes”, “Acessórios”.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Ela tem: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	</a:t>
            </a:r>
            <a:r>
              <a:rPr lang="pt-BR" sz="2000" b="1" dirty="0" err="1">
                <a:solidFill>
                  <a:schemeClr val="bg1"/>
                </a:solidFill>
              </a:rPr>
              <a:t>id_categoria</a:t>
            </a:r>
            <a:r>
              <a:rPr lang="pt-BR" sz="2000" dirty="0">
                <a:solidFill>
                  <a:schemeClr val="bg1"/>
                </a:solidFill>
              </a:rPr>
              <a:t> → código único da categoria.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	nome</a:t>
            </a:r>
            <a:r>
              <a:rPr lang="pt-BR" sz="2000" dirty="0">
                <a:solidFill>
                  <a:schemeClr val="bg1"/>
                </a:solidFill>
              </a:rPr>
              <a:t> → nome da categoria.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	</a:t>
            </a:r>
            <a:r>
              <a:rPr lang="pt-BR" sz="2000" b="1" dirty="0" err="1">
                <a:solidFill>
                  <a:schemeClr val="bg1"/>
                </a:solidFill>
              </a:rPr>
              <a:t>descricao</a:t>
            </a:r>
            <a:r>
              <a:rPr lang="pt-BR" sz="2000" dirty="0">
                <a:solidFill>
                  <a:schemeClr val="bg1"/>
                </a:solidFill>
              </a:rPr>
              <a:t> → texto opcional explicando a 	categoria.</a:t>
            </a:r>
          </a:p>
          <a:p>
            <a:r>
              <a:rPr lang="pt-BR" sz="2000" dirty="0">
                <a:solidFill>
                  <a:schemeClr val="bg1"/>
                </a:solidFill>
              </a:rPr>
              <a:t>Essa tabela se conecta com </a:t>
            </a:r>
            <a:r>
              <a:rPr lang="pt-BR" sz="2000" b="1" dirty="0">
                <a:solidFill>
                  <a:schemeClr val="bg1"/>
                </a:solidFill>
              </a:rPr>
              <a:t>produto</a:t>
            </a:r>
            <a:r>
              <a:rPr lang="pt-BR" sz="2000" dirty="0">
                <a:solidFill>
                  <a:schemeClr val="bg1"/>
                </a:solidFill>
              </a:rPr>
              <a:t>, pois cada produto pertence a uma categoria.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DC10989-42A6-4CAB-BABC-B5C159D5BA9E}"/>
              </a:ext>
            </a:extLst>
          </p:cNvPr>
          <p:cNvSpPr/>
          <p:nvPr/>
        </p:nvSpPr>
        <p:spPr>
          <a:xfrm>
            <a:off x="12176902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4F1D00A7-60CC-447F-A465-4C92A34B31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2938" y="2507994"/>
            <a:ext cx="4872448" cy="2390942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5662DA31-0981-4CB9-8E48-2DE7C3E8548B}"/>
              </a:ext>
            </a:extLst>
          </p:cNvPr>
          <p:cNvSpPr txBox="1"/>
          <p:nvPr/>
        </p:nvSpPr>
        <p:spPr>
          <a:xfrm>
            <a:off x="14871334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CAA4832-2E44-4384-84D1-E1630FCDD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17610" y="1483160"/>
            <a:ext cx="6111813" cy="42934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Aqui ficam os dados dos produtos disponíveis na loja.</a:t>
            </a:r>
            <a:b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Campo a campo: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id_produto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identificador único do produto.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nome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 </a:t>
            </a:r>
            <a:r>
              <a:rPr kumimoji="0" lang="pt-BR" altLang="pt-BR" sz="15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descricao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nome e descrição detalhada do item.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preco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valor unitário do produto (o 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DECIMAL(10,2)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garante 2 casas decimais).</a:t>
            </a:r>
            <a:endParaRPr kumimoji="0" lang="pt-BR" altLang="pt-BR" sz="1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estoque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quantidade disponível.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imagem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caminho do arquivo da imagem do produto.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categoria_id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chave estrangeira (FK) que conecta o produto à sua categoria.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 trecho 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FOREIGN KEY (</a:t>
            </a:r>
            <a:r>
              <a:rPr kumimoji="0" lang="pt-BR" altLang="pt-BR" sz="15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categoria_id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) REFERENCES categoria(</a:t>
            </a:r>
            <a:r>
              <a:rPr kumimoji="0" lang="pt-BR" altLang="pt-BR" sz="15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id_categoria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)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cria o vínculo entre produto e categoria.</a:t>
            </a:r>
            <a:b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</a:b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As regras:</a:t>
            </a:r>
            <a:endParaRPr kumimoji="0" lang="pt-BR" altLang="pt-BR" sz="1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 DELETE SET NULL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se a categoria for apagada, o produto não é apagado; apenas fica sem categoria.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 UPDATE CASCADE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se o id da categoria mudar, o banco atualiza automaticamente o campo nos produtos.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099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66F6-87D5-D8C1-CD17-5B516F3FB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092A9555-0972-CB50-A965-F1D36BE09BD9}"/>
              </a:ext>
            </a:extLst>
          </p:cNvPr>
          <p:cNvSpPr txBox="1"/>
          <p:nvPr/>
        </p:nvSpPr>
        <p:spPr>
          <a:xfrm>
            <a:off x="-29554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9DC10989-42A6-4CAB-BABC-B5C159D5BA9E}"/>
              </a:ext>
            </a:extLst>
          </p:cNvPr>
          <p:cNvSpPr/>
          <p:nvPr/>
        </p:nvSpPr>
        <p:spPr>
          <a:xfrm>
            <a:off x="-36276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4F1D00A7-60CC-447F-A465-4C92A34B3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760" y="2507994"/>
            <a:ext cx="4872448" cy="2390942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5662DA31-0981-4CB9-8E48-2DE7C3E8548B}"/>
              </a:ext>
            </a:extLst>
          </p:cNvPr>
          <p:cNvSpPr txBox="1"/>
          <p:nvPr/>
        </p:nvSpPr>
        <p:spPr>
          <a:xfrm>
            <a:off x="2658156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CAA4832-2E44-4384-84D1-E1630FCDD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432" y="1483160"/>
            <a:ext cx="6111813" cy="42934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Aqui ficam os dados dos produtos disponíveis na loja.</a:t>
            </a:r>
            <a:b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Campo a campo: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id_produto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identificador único do produto.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nome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 </a:t>
            </a:r>
            <a:r>
              <a:rPr kumimoji="0" lang="pt-BR" altLang="pt-BR" sz="15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descricao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nome e descrição detalhada do item.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preco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valor unitário do produto (o 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DECIMAL(10,2)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garante 2 casas decimais).</a:t>
            </a:r>
            <a:endParaRPr kumimoji="0" lang="pt-BR" altLang="pt-BR" sz="1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estoque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quantidade disponível.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imagem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caminho do arquivo da imagem do produto.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categoria_id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chave estrangeira (FK) que conecta o produto à sua categoria.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 trecho 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FOREIGN KEY (</a:t>
            </a:r>
            <a:r>
              <a:rPr kumimoji="0" lang="pt-BR" altLang="pt-BR" sz="15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categoria_id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) REFERENCES categoria(</a:t>
            </a:r>
            <a:r>
              <a:rPr kumimoji="0" lang="pt-BR" altLang="pt-BR" sz="15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id_categoria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)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cria o vínculo entre produto e categoria.</a:t>
            </a:r>
            <a:b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</a:b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As regras:</a:t>
            </a:r>
            <a:endParaRPr kumimoji="0" lang="pt-BR" altLang="pt-BR" sz="1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 DELETE SET NULL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se a categoria for apagada, o produto não é apagado; apenas fica sem categoria.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15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 UPDATE CASCADE</a:t>
            </a:r>
            <a:r>
              <a:rPr kumimoji="0" lang="pt-BR" altLang="pt-BR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se o id da categoria mudar, o banco atualiza automaticamente o campo nos produtos.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6A55DDD9-0492-4418-BB73-7EF07DF9E128}"/>
              </a:ext>
            </a:extLst>
          </p:cNvPr>
          <p:cNvSpPr/>
          <p:nvPr/>
        </p:nvSpPr>
        <p:spPr>
          <a:xfrm>
            <a:off x="12155723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EEB21039-2F2A-492D-AE0B-4A5420FF1C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4905" y="2378158"/>
            <a:ext cx="4183908" cy="2503486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84351B7D-DD2B-4E4B-8D14-68BC9B55C192}"/>
              </a:ext>
            </a:extLst>
          </p:cNvPr>
          <p:cNvSpPr txBox="1"/>
          <p:nvPr/>
        </p:nvSpPr>
        <p:spPr>
          <a:xfrm>
            <a:off x="14850155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0FA7A2D-093A-4F48-BD21-048E62D9F2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15583" y="1574031"/>
            <a:ext cx="6475737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tabela representa os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itens individuais dentro de um 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— por exemplo, se um pedido tem 3 produtos diferentes, cada um é um 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item_pedido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Campos: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id_item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identificador do item.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a qual pedido esse item pertence.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Id_produto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qual produto foi comprado.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quantidade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quantidade do produto. O 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CHECK (quantidade &gt; 0)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impede valores inválidos.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preco_unitario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preço do produto no momento da compra (garante histórico mesmo que o preço mude depois).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Relações: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Cada item pertence a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um 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 a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um produto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ON DELETE CASCADE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garante que, ao excluir um pedido ou produto, os itens correspondentes também sumam.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513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66F6-87D5-D8C1-CD17-5B516F3FB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092A9555-0972-CB50-A965-F1D36BE09BD9}"/>
              </a:ext>
            </a:extLst>
          </p:cNvPr>
          <p:cNvSpPr txBox="1"/>
          <p:nvPr/>
        </p:nvSpPr>
        <p:spPr>
          <a:xfrm>
            <a:off x="-29554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0C6D9528-33C0-41B9-8CF8-34A6DF87BA8E}"/>
              </a:ext>
            </a:extLst>
          </p:cNvPr>
          <p:cNvSpPr/>
          <p:nvPr/>
        </p:nvSpPr>
        <p:spPr>
          <a:xfrm>
            <a:off x="-12155722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925CC721-BE23-498D-A4EB-CB33DDE4F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69686" y="2962314"/>
            <a:ext cx="4872448" cy="1482302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6D516A84-AD56-4F40-95BB-2447F4AFDBC0}"/>
              </a:ext>
            </a:extLst>
          </p:cNvPr>
          <p:cNvSpPr txBox="1"/>
          <p:nvPr/>
        </p:nvSpPr>
        <p:spPr>
          <a:xfrm>
            <a:off x="-9461290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C67EE1-C621-4C72-B5E2-3502BE2686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822208" y="1764124"/>
            <a:ext cx="6475736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tabela guarda os pedidos realizados pelos usuários.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número identificador do pedido.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Id_usuario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quem fez o pedido.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data_pedido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armazena o dia e hora da compra.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status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mostra o andamento do pedido (pendente, pago, enviado 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etc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 relacionamento com 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usuario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é feito por meio da chave estrangeira 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id_usuario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.</a:t>
            </a:r>
            <a:b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</a:b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As regras: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 DELETE CASCADE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se um usuário for deletado, todos os pedidos dele também serão removidos (evita “órfãos”).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 UPDATE CASCADE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se o ID do usuário mudar, atualiza automaticamente nos pedidos.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6A55DDD9-0492-4418-BB73-7EF07DF9E128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EEB21039-2F2A-492D-AE0B-4A5420FF1C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183" y="2378158"/>
            <a:ext cx="4183908" cy="2503486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84351B7D-DD2B-4E4B-8D14-68BC9B55C192}"/>
              </a:ext>
            </a:extLst>
          </p:cNvPr>
          <p:cNvSpPr txBox="1"/>
          <p:nvPr/>
        </p:nvSpPr>
        <p:spPr>
          <a:xfrm>
            <a:off x="2694433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0FA7A2D-093A-4F48-BD21-048E62D9F2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861" y="1574031"/>
            <a:ext cx="6475737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tabela representa os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itens individuais dentro de um 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— por exemplo, se um pedido tem 3 produtos diferentes, cada um é um 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item_pedido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Campos: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id_item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identificador do item.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a qual pedido esse item pertence.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Id_produto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qual produto foi comprado.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quantidade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quantidade do produto. O 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CHECK (quantidade &gt; 0)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impede valores inválidos.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preco_unitario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preço do produto no momento da compra (garante histórico mesmo que o preço mude depois).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Relações: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Cada item pertence a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um 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 a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um produto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ON DELETE CASCADE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garante que, ao excluir um pedido ou produto, os itens correspondentes também sumam.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8F1D71CD-7DC8-4BA8-8030-6C8C45BFFC46}"/>
              </a:ext>
            </a:extLst>
          </p:cNvPr>
          <p:cNvSpPr/>
          <p:nvPr/>
        </p:nvSpPr>
        <p:spPr>
          <a:xfrm>
            <a:off x="12192000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99D04035-4285-4971-A34B-181469F958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5153" y="2031382"/>
            <a:ext cx="8604749" cy="3527947"/>
          </a:xfrm>
          <a:prstGeom prst="rect">
            <a:avLst/>
          </a:prstGeom>
        </p:spPr>
      </p:pic>
      <p:pic>
        <p:nvPicPr>
          <p:cNvPr id="18" name="Imagem 17" descr="Ícone&#10;&#10;O conteúdo gerado por IA pode estar incorreto.">
            <a:extLst>
              <a:ext uri="{FF2B5EF4-FFF2-40B4-BE49-F238E27FC236}">
                <a16:creationId xmlns:a16="http://schemas.microsoft.com/office/drawing/2014/main" id="{8FDCA18A-9D92-4D8D-B105-A93012C1E3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8287" y="1603471"/>
            <a:ext cx="3905250" cy="3905250"/>
          </a:xfrm>
          <a:prstGeom prst="rect">
            <a:avLst/>
          </a:prstGeom>
        </p:spPr>
      </p:pic>
      <p:pic>
        <p:nvPicPr>
          <p:cNvPr id="20" name="Imagem 19">
            <a:hlinkClick r:id="rId7"/>
            <a:extLst>
              <a:ext uri="{FF2B5EF4-FFF2-40B4-BE49-F238E27FC236}">
                <a16:creationId xmlns:a16="http://schemas.microsoft.com/office/drawing/2014/main" id="{04C52DC5-1EDD-40E7-B59A-165F177AE0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383999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291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66F6-87D5-D8C1-CD17-5B516F3FB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092A9555-0972-CB50-A965-F1D36BE09BD9}"/>
              </a:ext>
            </a:extLst>
          </p:cNvPr>
          <p:cNvSpPr txBox="1"/>
          <p:nvPr/>
        </p:nvSpPr>
        <p:spPr>
          <a:xfrm>
            <a:off x="-29554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6A55DDD9-0492-4418-BB73-7EF07DF9E128}"/>
              </a:ext>
            </a:extLst>
          </p:cNvPr>
          <p:cNvSpPr/>
          <p:nvPr/>
        </p:nvSpPr>
        <p:spPr>
          <a:xfrm>
            <a:off x="-12191998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EEB21039-2F2A-492D-AE0B-4A5420FF1C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32816" y="2378158"/>
            <a:ext cx="4183908" cy="2503486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84351B7D-DD2B-4E4B-8D14-68BC9B55C192}"/>
              </a:ext>
            </a:extLst>
          </p:cNvPr>
          <p:cNvSpPr txBox="1"/>
          <p:nvPr/>
        </p:nvSpPr>
        <p:spPr>
          <a:xfrm>
            <a:off x="-9497566" y="578150"/>
            <a:ext cx="71567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500" dirty="0">
                <a:solidFill>
                  <a:schemeClr val="bg1"/>
                </a:solidFill>
              </a:rPr>
              <a:t>Criação do Banco de Dados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0FA7A2D-093A-4F48-BD21-048E62D9F2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532138" y="1574031"/>
            <a:ext cx="6475737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 tabela representa os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itens individuais dentro de um 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— por exemplo, se um pedido tem 3 produtos diferentes, cada um é um 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item_pedido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Campos: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id_item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identificador do item.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a qual pedido esse item pertence.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Id_produto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indica qual produto foi comprado.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quantidade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quantidade do produto. O 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CHECK (quantidade &gt; 0)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impede valores inválidos.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preco_unitario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preço do produto no momento da compra (garante histórico mesmo que o preço mude depois).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Relações: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Cada item pertence a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um pedido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 a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um produto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ON DELETE CASCADE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garante que, ao excluir um pedido ou produto, os itens correspondentes também sumam.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8F1D71CD-7DC8-4BA8-8030-6C8C45BFFC46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99D04035-4285-4971-A34B-181469F958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154" y="2031382"/>
            <a:ext cx="8604749" cy="3527947"/>
          </a:xfrm>
          <a:prstGeom prst="rect">
            <a:avLst/>
          </a:prstGeom>
        </p:spPr>
      </p:pic>
      <p:pic>
        <p:nvPicPr>
          <p:cNvPr id="18" name="Imagem 17" descr="Ícone&#10;&#10;O conteúdo gerado por IA pode estar incorreto.">
            <a:extLst>
              <a:ext uri="{FF2B5EF4-FFF2-40B4-BE49-F238E27FC236}">
                <a16:creationId xmlns:a16="http://schemas.microsoft.com/office/drawing/2014/main" id="{8FDCA18A-9D92-4D8D-B105-A93012C1E3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88" y="1603471"/>
            <a:ext cx="3905250" cy="3905250"/>
          </a:xfrm>
          <a:prstGeom prst="rect">
            <a:avLst/>
          </a:prstGeom>
        </p:spPr>
      </p:pic>
      <p:pic>
        <p:nvPicPr>
          <p:cNvPr id="20" name="Imagem 19">
            <a:hlinkClick r:id="rId6"/>
            <a:extLst>
              <a:ext uri="{FF2B5EF4-FFF2-40B4-BE49-F238E27FC236}">
                <a16:creationId xmlns:a16="http://schemas.microsoft.com/office/drawing/2014/main" id="{04C52DC5-1EDD-40E7-B59A-165F177AE0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9200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82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AF16865-A25E-1222-198A-1E4AB8C8E529}"/>
              </a:ext>
            </a:extLst>
          </p:cNvPr>
          <p:cNvSpPr/>
          <p:nvPr/>
        </p:nvSpPr>
        <p:spPr>
          <a:xfrm>
            <a:off x="0" y="0"/>
            <a:ext cx="3176337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0523FD4-441F-DABF-EEFD-E6E30AC9AEFD}"/>
              </a:ext>
            </a:extLst>
          </p:cNvPr>
          <p:cNvSpPr/>
          <p:nvPr/>
        </p:nvSpPr>
        <p:spPr>
          <a:xfrm>
            <a:off x="9272337" y="0"/>
            <a:ext cx="2919663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2E92416-9720-9DE6-D7A5-56F079C770F5}"/>
              </a:ext>
            </a:extLst>
          </p:cNvPr>
          <p:cNvSpPr/>
          <p:nvPr/>
        </p:nvSpPr>
        <p:spPr>
          <a:xfrm>
            <a:off x="6096000" y="0"/>
            <a:ext cx="3176337" cy="68580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16A203B-C41A-0854-48F4-F6A9EE30534C}"/>
              </a:ext>
            </a:extLst>
          </p:cNvPr>
          <p:cNvSpPr/>
          <p:nvPr/>
        </p:nvSpPr>
        <p:spPr>
          <a:xfrm>
            <a:off x="2919663" y="0"/>
            <a:ext cx="3176337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340BC8C-D213-7CF9-3AA6-060E58E93334}"/>
              </a:ext>
            </a:extLst>
          </p:cNvPr>
          <p:cNvSpPr txBox="1"/>
          <p:nvPr/>
        </p:nvSpPr>
        <p:spPr>
          <a:xfrm>
            <a:off x="4376684" y="612232"/>
            <a:ext cx="3148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WIREFRAME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1B24324-F860-6B96-1F73-2315BDC31196}"/>
              </a:ext>
            </a:extLst>
          </p:cNvPr>
          <p:cNvSpPr txBox="1"/>
          <p:nvPr/>
        </p:nvSpPr>
        <p:spPr>
          <a:xfrm>
            <a:off x="689810" y="2927358"/>
            <a:ext cx="16362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chemeClr val="bg1"/>
                </a:solidFill>
              </a:rPr>
              <a:t>Primeira parte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593BFF8-60BB-D0CC-7361-8348D0C88EFB}"/>
              </a:ext>
            </a:extLst>
          </p:cNvPr>
          <p:cNvSpPr txBox="1"/>
          <p:nvPr/>
        </p:nvSpPr>
        <p:spPr>
          <a:xfrm>
            <a:off x="761298" y="3219484"/>
            <a:ext cx="137962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93A8111-C995-F856-AFE0-E303CE20DC17}"/>
              </a:ext>
            </a:extLst>
          </p:cNvPr>
          <p:cNvSpPr txBox="1"/>
          <p:nvPr/>
        </p:nvSpPr>
        <p:spPr>
          <a:xfrm>
            <a:off x="3672938" y="2550065"/>
            <a:ext cx="2465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BC30BA6-C34D-1DE0-D92B-E9D90DEDF173}"/>
              </a:ext>
            </a:extLst>
          </p:cNvPr>
          <p:cNvSpPr txBox="1"/>
          <p:nvPr/>
        </p:nvSpPr>
        <p:spPr>
          <a:xfrm>
            <a:off x="3410352" y="3051663"/>
            <a:ext cx="183541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dirty="0">
                <a:solidFill>
                  <a:schemeClr val="bg1"/>
                </a:solidFill>
              </a:rPr>
              <a:t>Temos a apresentação do simulador de esmaltes com mais destaque e uma imagem de produtos que podem participar desse processo</a:t>
            </a:r>
          </a:p>
          <a:p>
            <a:r>
              <a:rPr lang="pt-BR" sz="500" dirty="0">
                <a:solidFill>
                  <a:schemeClr val="bg1"/>
                </a:solidFill>
              </a:rPr>
              <a:t>Logo após temos a cessão de “</a:t>
            </a:r>
            <a:r>
              <a:rPr lang="pt-BR" sz="500" dirty="0" err="1">
                <a:solidFill>
                  <a:schemeClr val="bg1"/>
                </a:solidFill>
              </a:rPr>
              <a:t>best</a:t>
            </a:r>
            <a:r>
              <a:rPr lang="pt-BR" sz="500" dirty="0">
                <a:solidFill>
                  <a:schemeClr val="bg1"/>
                </a:solidFill>
              </a:rPr>
              <a:t> </a:t>
            </a:r>
            <a:r>
              <a:rPr lang="pt-BR" sz="500" dirty="0" err="1">
                <a:solidFill>
                  <a:schemeClr val="bg1"/>
                </a:solidFill>
              </a:rPr>
              <a:t>sellers</a:t>
            </a:r>
            <a:r>
              <a:rPr lang="pt-BR" sz="500" dirty="0">
                <a:solidFill>
                  <a:schemeClr val="bg1"/>
                </a:solidFill>
              </a:rPr>
              <a:t>”, os produtos individuais que mais fazem sucesso, acompanhados de uma breve descrição o botões que levam ou para o teste na simulação ou para compra</a:t>
            </a:r>
          </a:p>
          <a:p>
            <a:endParaRPr lang="pt-BR" sz="1000" dirty="0"/>
          </a:p>
        </p:txBody>
      </p:sp>
      <p:pic>
        <p:nvPicPr>
          <p:cNvPr id="12" name="Imagem 11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3288D889-F000-7919-1A7D-52D0C4920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0"/>
          <a:stretch>
            <a:fillRect/>
          </a:stretch>
        </p:blipFill>
        <p:spPr>
          <a:xfrm>
            <a:off x="244391" y="2390956"/>
            <a:ext cx="2527132" cy="1780166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60C65656-C78E-0656-53A8-014A647BCACA}"/>
              </a:ext>
            </a:extLst>
          </p:cNvPr>
          <p:cNvSpPr txBox="1"/>
          <p:nvPr/>
        </p:nvSpPr>
        <p:spPr>
          <a:xfrm>
            <a:off x="6699834" y="2867858"/>
            <a:ext cx="160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 err="1">
                <a:solidFill>
                  <a:schemeClr val="bg1"/>
                </a:solidFill>
              </a:rPr>
              <a:t>Tewrceira</a:t>
            </a:r>
            <a:r>
              <a:rPr lang="pt-BR" sz="1000" dirty="0">
                <a:solidFill>
                  <a:schemeClr val="bg1"/>
                </a:solidFill>
              </a:rPr>
              <a:t> parte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71B7D63-DB92-54FF-67F0-97FF88A9C761}"/>
              </a:ext>
            </a:extLst>
          </p:cNvPr>
          <p:cNvSpPr txBox="1"/>
          <p:nvPr/>
        </p:nvSpPr>
        <p:spPr>
          <a:xfrm>
            <a:off x="6631758" y="3090446"/>
            <a:ext cx="179851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dirty="0">
                <a:solidFill>
                  <a:schemeClr val="bg1"/>
                </a:solidFill>
              </a:rPr>
              <a:t>Na terceira parte temos uma exibição mais detalhada de conjuntos de produtos.</a:t>
            </a:r>
          </a:p>
          <a:p>
            <a:r>
              <a:rPr lang="pt-BR" sz="500" dirty="0">
                <a:solidFill>
                  <a:schemeClr val="bg1"/>
                </a:solidFill>
              </a:rPr>
              <a:t>Ao lado temos uma breve descrição do blog, e abaixo um botão com link para ir para o mesmo</a:t>
            </a:r>
          </a:p>
          <a:p>
            <a:endParaRPr lang="pt-BR" dirty="0"/>
          </a:p>
        </p:txBody>
      </p:sp>
      <p:pic>
        <p:nvPicPr>
          <p:cNvPr id="16" name="Imagem 15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60E2DC69-EBE1-0D78-2E35-96B811867E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10" b="10675"/>
          <a:stretch>
            <a:fillRect/>
          </a:stretch>
        </p:blipFill>
        <p:spPr>
          <a:xfrm>
            <a:off x="6462510" y="2640236"/>
            <a:ext cx="2527132" cy="1431969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C4D4F65C-FA30-4993-4444-A03F2E504D73}"/>
              </a:ext>
            </a:extLst>
          </p:cNvPr>
          <p:cNvSpPr txBox="1"/>
          <p:nvPr/>
        </p:nvSpPr>
        <p:spPr>
          <a:xfrm>
            <a:off x="9623513" y="3109999"/>
            <a:ext cx="16682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chemeClr val="bg1"/>
                </a:solidFill>
              </a:rPr>
              <a:t>quarta parte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61D3DB8A-38AD-3386-626E-6003740222CD}"/>
              </a:ext>
            </a:extLst>
          </p:cNvPr>
          <p:cNvSpPr txBox="1"/>
          <p:nvPr/>
        </p:nvSpPr>
        <p:spPr>
          <a:xfrm>
            <a:off x="9761317" y="3375817"/>
            <a:ext cx="22623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dirty="0">
                <a:solidFill>
                  <a:schemeClr val="bg1"/>
                </a:solidFill>
              </a:rPr>
              <a:t>na ultima parte reapresentamos o logotipo da marca com mais alguns links de apoio ao cliente e </a:t>
            </a:r>
            <a:r>
              <a:rPr lang="pt-BR" sz="500" dirty="0" err="1">
                <a:solidFill>
                  <a:schemeClr val="bg1"/>
                </a:solidFill>
              </a:rPr>
              <a:t>infromações</a:t>
            </a:r>
            <a:endParaRPr lang="pt-BR" sz="500" dirty="0">
              <a:solidFill>
                <a:schemeClr val="bg1"/>
              </a:solidFill>
            </a:endParaRPr>
          </a:p>
          <a:p>
            <a:endParaRPr lang="pt-BR" dirty="0"/>
          </a:p>
        </p:txBody>
      </p:sp>
      <p:pic>
        <p:nvPicPr>
          <p:cNvPr id="18" name="Imagem 17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F137CCB8-8DF9-902B-F374-EF5EB074D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25"/>
          <a:stretch>
            <a:fillRect/>
          </a:stretch>
        </p:blipFill>
        <p:spPr>
          <a:xfrm>
            <a:off x="9532721" y="3122601"/>
            <a:ext cx="2527132" cy="567932"/>
          </a:xfrm>
          <a:prstGeom prst="rect">
            <a:avLst/>
          </a:prstGeom>
        </p:spPr>
      </p:pic>
      <p:pic>
        <p:nvPicPr>
          <p:cNvPr id="14" name="Imagem 13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AAD93736-A90E-3920-D78F-B73A5F8BA9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60" b="38246"/>
          <a:stretch>
            <a:fillRect/>
          </a:stretch>
        </p:blipFill>
        <p:spPr>
          <a:xfrm>
            <a:off x="3224207" y="2583719"/>
            <a:ext cx="2527132" cy="150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88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5B7E83-4CED-310E-3C38-2B97C9582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aixaDeTexto 18">
            <a:extLst>
              <a:ext uri="{FF2B5EF4-FFF2-40B4-BE49-F238E27FC236}">
                <a16:creationId xmlns:a16="http://schemas.microsoft.com/office/drawing/2014/main" id="{442D8034-1511-B2E6-B70A-FDCFA6709F68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308165D-1EA9-E310-A735-14775E36E3F1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84D668C4-40F5-60B6-0571-455989094C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154" y="2031382"/>
            <a:ext cx="8604749" cy="3527947"/>
          </a:xfrm>
          <a:prstGeom prst="rect">
            <a:avLst/>
          </a:prstGeom>
        </p:spPr>
      </p:pic>
      <p:pic>
        <p:nvPicPr>
          <p:cNvPr id="11" name="Imagem 10" descr="Ícone&#10;&#10;O conteúdo gerado por IA pode estar incorreto.">
            <a:extLst>
              <a:ext uri="{FF2B5EF4-FFF2-40B4-BE49-F238E27FC236}">
                <a16:creationId xmlns:a16="http://schemas.microsoft.com/office/drawing/2014/main" id="{57A33124-FF81-EE10-A96E-BCCECE9C22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88" y="1603471"/>
            <a:ext cx="3905250" cy="3905250"/>
          </a:xfrm>
          <a:prstGeom prst="rect">
            <a:avLst/>
          </a:prstGeom>
        </p:spPr>
      </p:pic>
      <p:pic>
        <p:nvPicPr>
          <p:cNvPr id="12" name="Imagem 11">
            <a:hlinkClick r:id="rId4"/>
            <a:extLst>
              <a:ext uri="{FF2B5EF4-FFF2-40B4-BE49-F238E27FC236}">
                <a16:creationId xmlns:a16="http://schemas.microsoft.com/office/drawing/2014/main" id="{EFB9E0C6-92DF-E27F-5E16-2612C64908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121539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99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0CDC30D-92C0-6CA4-69C2-C92AEC6559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093495" y="1824789"/>
            <a:ext cx="6665494" cy="6665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" name="Imagem 4" descr="Maquiagem, base, polimento, batom, em um pano de fundo neutro">
            <a:extLst>
              <a:ext uri="{FF2B5EF4-FFF2-40B4-BE49-F238E27FC236}">
                <a16:creationId xmlns:a16="http://schemas.microsoft.com/office/drawing/2014/main" id="{A78873B2-337E-1750-A700-5EC1309F1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99612B02-592F-B636-402F-5EC7BA27EBC7}"/>
              </a:ext>
            </a:extLst>
          </p:cNvPr>
          <p:cNvSpPr txBox="1"/>
          <p:nvPr/>
        </p:nvSpPr>
        <p:spPr>
          <a:xfrm>
            <a:off x="401052" y="1824789"/>
            <a:ext cx="56949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0" dirty="0">
                <a:solidFill>
                  <a:schemeClr val="bg1"/>
                </a:solidFill>
              </a:rPr>
              <a:t>Obrigado por assistir</a:t>
            </a:r>
          </a:p>
        </p:txBody>
      </p:sp>
    </p:spTree>
    <p:extLst>
      <p:ext uri="{BB962C8B-B14F-4D97-AF65-F5344CB8AC3E}">
        <p14:creationId xmlns:p14="http://schemas.microsoft.com/office/powerpoint/2010/main" val="323840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C28AC-E706-5495-B0CE-4A2AC75FB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9197582-989F-619F-1E9A-62F0C23018D5}"/>
              </a:ext>
            </a:extLst>
          </p:cNvPr>
          <p:cNvSpPr/>
          <p:nvPr/>
        </p:nvSpPr>
        <p:spPr>
          <a:xfrm>
            <a:off x="0" y="0"/>
            <a:ext cx="8561158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2C379B-A29D-F2EE-6682-7A80BB8532C8}"/>
              </a:ext>
            </a:extLst>
          </p:cNvPr>
          <p:cNvSpPr/>
          <p:nvPr/>
        </p:nvSpPr>
        <p:spPr>
          <a:xfrm>
            <a:off x="11059886" y="0"/>
            <a:ext cx="1132114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2909623-B43D-3082-6838-40C8D2E936B9}"/>
              </a:ext>
            </a:extLst>
          </p:cNvPr>
          <p:cNvSpPr/>
          <p:nvPr/>
        </p:nvSpPr>
        <p:spPr>
          <a:xfrm>
            <a:off x="10011608" y="-1624"/>
            <a:ext cx="1048277" cy="687245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3C71E0C1-277D-735E-AB34-BD635B44DAA3}"/>
              </a:ext>
            </a:extLst>
          </p:cNvPr>
          <p:cNvSpPr/>
          <p:nvPr/>
        </p:nvSpPr>
        <p:spPr>
          <a:xfrm>
            <a:off x="8533249" y="0"/>
            <a:ext cx="1483089" cy="6872458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31260A7-5FEF-24A6-C9D1-EB4EEB12CE59}"/>
              </a:ext>
            </a:extLst>
          </p:cNvPr>
          <p:cNvSpPr txBox="1"/>
          <p:nvPr/>
        </p:nvSpPr>
        <p:spPr>
          <a:xfrm>
            <a:off x="4376684" y="612232"/>
            <a:ext cx="3148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WIREFRAME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E783A03-8404-CE69-4931-A3212F1DBC44}"/>
              </a:ext>
            </a:extLst>
          </p:cNvPr>
          <p:cNvSpPr txBox="1"/>
          <p:nvPr/>
        </p:nvSpPr>
        <p:spPr>
          <a:xfrm>
            <a:off x="361764" y="1770630"/>
            <a:ext cx="25271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>
                <a:solidFill>
                  <a:schemeClr val="bg1"/>
                </a:solidFill>
              </a:rPr>
              <a:t>Primeira parte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466B2A6-2A32-80B1-FB8D-35A2A82EA98E}"/>
              </a:ext>
            </a:extLst>
          </p:cNvPr>
          <p:cNvSpPr txBox="1"/>
          <p:nvPr/>
        </p:nvSpPr>
        <p:spPr>
          <a:xfrm>
            <a:off x="351125" y="2350121"/>
            <a:ext cx="402555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20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5D028E7-7E8A-969F-09CC-C963B09D8049}"/>
              </a:ext>
            </a:extLst>
          </p:cNvPr>
          <p:cNvSpPr txBox="1"/>
          <p:nvPr/>
        </p:nvSpPr>
        <p:spPr>
          <a:xfrm>
            <a:off x="9081029" y="3187304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2D6A1EC-6853-86B7-48BF-9F5AE87888C4}"/>
              </a:ext>
            </a:extLst>
          </p:cNvPr>
          <p:cNvSpPr txBox="1"/>
          <p:nvPr/>
        </p:nvSpPr>
        <p:spPr>
          <a:xfrm>
            <a:off x="8753099" y="3161482"/>
            <a:ext cx="1048277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Temos a apresentação do simulador de esmaltes com mais destaque e uma imagem de produtos que podem participar desse processo</a:t>
            </a:r>
          </a:p>
          <a:p>
            <a:r>
              <a:rPr lang="pt-BR" sz="100" dirty="0">
                <a:solidFill>
                  <a:schemeClr val="bg1"/>
                </a:solidFill>
              </a:rPr>
              <a:t>Logo após temos a cessão de “</a:t>
            </a:r>
            <a:r>
              <a:rPr lang="pt-BR" sz="100" dirty="0" err="1">
                <a:solidFill>
                  <a:schemeClr val="bg1"/>
                </a:solidFill>
              </a:rPr>
              <a:t>best</a:t>
            </a:r>
            <a:r>
              <a:rPr lang="pt-BR" sz="100" dirty="0">
                <a:solidFill>
                  <a:schemeClr val="bg1"/>
                </a:solidFill>
              </a:rPr>
              <a:t> </a:t>
            </a:r>
            <a:r>
              <a:rPr lang="pt-BR" sz="100" dirty="0" err="1">
                <a:solidFill>
                  <a:schemeClr val="bg1"/>
                </a:solidFill>
              </a:rPr>
              <a:t>sellers</a:t>
            </a:r>
            <a:r>
              <a:rPr lang="pt-BR" sz="100" dirty="0">
                <a:solidFill>
                  <a:schemeClr val="bg1"/>
                </a:solidFill>
              </a:rPr>
              <a:t>”, os produtos individuais que mais fazem sucesso, acompanhados de uma breve descrição o botões que levam ou para o teste na simulação ou para compra</a:t>
            </a:r>
          </a:p>
        </p:txBody>
      </p:sp>
      <p:pic>
        <p:nvPicPr>
          <p:cNvPr id="12" name="Imagem 11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B469E177-018D-22C2-9098-82EBDA11C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0"/>
          <a:stretch>
            <a:fillRect/>
          </a:stretch>
        </p:blipFill>
        <p:spPr>
          <a:xfrm>
            <a:off x="4551152" y="2535214"/>
            <a:ext cx="3825142" cy="2694512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2B3E5CC2-1052-3C7B-F026-D756F549D121}"/>
              </a:ext>
            </a:extLst>
          </p:cNvPr>
          <p:cNvSpPr txBox="1"/>
          <p:nvPr/>
        </p:nvSpPr>
        <p:spPr>
          <a:xfrm>
            <a:off x="10401864" y="3219484"/>
            <a:ext cx="160020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4C4FF05-FBE3-6ACF-C747-2968A8EBFE10}"/>
              </a:ext>
            </a:extLst>
          </p:cNvPr>
          <p:cNvSpPr txBox="1"/>
          <p:nvPr/>
        </p:nvSpPr>
        <p:spPr>
          <a:xfrm>
            <a:off x="10104233" y="3207082"/>
            <a:ext cx="1798514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Na terceira parte temos uma exibição mais detalhada de conjuntos de produtos.</a:t>
            </a:r>
          </a:p>
          <a:p>
            <a:r>
              <a:rPr lang="pt-BR" sz="100" dirty="0">
                <a:solidFill>
                  <a:schemeClr val="bg1"/>
                </a:solidFill>
              </a:rPr>
              <a:t>Ao lado temos uma breve descrição do blog, e abaixo um botão com link para ir para o mesmo</a:t>
            </a:r>
          </a:p>
        </p:txBody>
      </p:sp>
      <p:pic>
        <p:nvPicPr>
          <p:cNvPr id="16" name="Imagem 15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E1244512-8FFC-3DF7-947A-698EB24847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10" b="10675"/>
          <a:stretch>
            <a:fillRect/>
          </a:stretch>
        </p:blipFill>
        <p:spPr>
          <a:xfrm>
            <a:off x="10095644" y="2978252"/>
            <a:ext cx="851450" cy="482464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77D445D5-88CD-E3D9-5E4F-0A9A8C46D948}"/>
              </a:ext>
            </a:extLst>
          </p:cNvPr>
          <p:cNvSpPr txBox="1"/>
          <p:nvPr/>
        </p:nvSpPr>
        <p:spPr>
          <a:xfrm>
            <a:off x="11291788" y="3225459"/>
            <a:ext cx="1668276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quarta parte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24FAC2F-91BE-3B03-F9B8-9FC19419D6FB}"/>
              </a:ext>
            </a:extLst>
          </p:cNvPr>
          <p:cNvSpPr txBox="1"/>
          <p:nvPr/>
        </p:nvSpPr>
        <p:spPr>
          <a:xfrm>
            <a:off x="11250651" y="3210536"/>
            <a:ext cx="1750551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na ultima parte reapresentamos o logotipo da marca com mais alguns links de apoio ao cliente e </a:t>
            </a:r>
            <a:r>
              <a:rPr lang="pt-BR" sz="100" dirty="0" err="1">
                <a:solidFill>
                  <a:schemeClr val="bg1"/>
                </a:solidFill>
              </a:rPr>
              <a:t>infromações</a:t>
            </a:r>
            <a:endParaRPr lang="pt-BR" sz="100" dirty="0">
              <a:solidFill>
                <a:schemeClr val="bg1"/>
              </a:solidFill>
            </a:endParaRPr>
          </a:p>
        </p:txBody>
      </p:sp>
      <p:pic>
        <p:nvPicPr>
          <p:cNvPr id="18" name="Imagem 17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EB1BA80A-F8AE-EBC6-CBEC-E292ED862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25"/>
          <a:stretch>
            <a:fillRect/>
          </a:stretch>
        </p:blipFill>
        <p:spPr>
          <a:xfrm>
            <a:off x="11181807" y="3139932"/>
            <a:ext cx="912881" cy="205155"/>
          </a:xfrm>
          <a:prstGeom prst="rect">
            <a:avLst/>
          </a:prstGeom>
        </p:spPr>
      </p:pic>
      <p:pic>
        <p:nvPicPr>
          <p:cNvPr id="14" name="Imagem 13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3C991953-9143-29BC-CD66-524224BDC3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60" b="38246"/>
          <a:stretch>
            <a:fillRect/>
          </a:stretch>
        </p:blipFill>
        <p:spPr>
          <a:xfrm>
            <a:off x="8746111" y="2923481"/>
            <a:ext cx="1048277" cy="62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23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4BF6AB-464B-CF4F-3CBD-1BBFBC87D1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7DDDA700-7017-72DE-3EE9-C29FF335E5AA}"/>
              </a:ext>
            </a:extLst>
          </p:cNvPr>
          <p:cNvSpPr/>
          <p:nvPr/>
        </p:nvSpPr>
        <p:spPr>
          <a:xfrm>
            <a:off x="0" y="0"/>
            <a:ext cx="1483089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B6590D7-0158-54D0-78ED-7EFE090D8F67}"/>
              </a:ext>
            </a:extLst>
          </p:cNvPr>
          <p:cNvSpPr/>
          <p:nvPr/>
        </p:nvSpPr>
        <p:spPr>
          <a:xfrm>
            <a:off x="11059886" y="0"/>
            <a:ext cx="1132114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2F6E305-81AA-0D7E-FB95-8B79CF2BB8E3}"/>
              </a:ext>
            </a:extLst>
          </p:cNvPr>
          <p:cNvSpPr/>
          <p:nvPr/>
        </p:nvSpPr>
        <p:spPr>
          <a:xfrm>
            <a:off x="10011608" y="-1624"/>
            <a:ext cx="1048277" cy="687245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5DD30FE-A3AB-192A-FFBD-827794408397}"/>
              </a:ext>
            </a:extLst>
          </p:cNvPr>
          <p:cNvSpPr/>
          <p:nvPr/>
        </p:nvSpPr>
        <p:spPr>
          <a:xfrm>
            <a:off x="1479115" y="0"/>
            <a:ext cx="8537223" cy="6872458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DF93376-65BB-99D5-9BBF-7FCA6B5CDE4D}"/>
              </a:ext>
            </a:extLst>
          </p:cNvPr>
          <p:cNvSpPr txBox="1"/>
          <p:nvPr/>
        </p:nvSpPr>
        <p:spPr>
          <a:xfrm>
            <a:off x="4376684" y="612232"/>
            <a:ext cx="3148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WIREFRAME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F67B6CB-3F74-AD01-0BDA-8A36EFB68F00}"/>
              </a:ext>
            </a:extLst>
          </p:cNvPr>
          <p:cNvSpPr txBox="1"/>
          <p:nvPr/>
        </p:nvSpPr>
        <p:spPr>
          <a:xfrm>
            <a:off x="351125" y="3139932"/>
            <a:ext cx="2527132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Primeira parte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74F70C4-7642-7021-9B26-1C6D9BD0ECB2}"/>
              </a:ext>
            </a:extLst>
          </p:cNvPr>
          <p:cNvSpPr txBox="1"/>
          <p:nvPr/>
        </p:nvSpPr>
        <p:spPr>
          <a:xfrm>
            <a:off x="97312" y="3150234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64F2753-9415-6699-4F16-507A91D7B535}"/>
              </a:ext>
            </a:extLst>
          </p:cNvPr>
          <p:cNvSpPr txBox="1"/>
          <p:nvPr/>
        </p:nvSpPr>
        <p:spPr>
          <a:xfrm>
            <a:off x="1780720" y="1954970"/>
            <a:ext cx="246587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29D3EEC-2C39-B4F6-0903-6453D858F3F9}"/>
              </a:ext>
            </a:extLst>
          </p:cNvPr>
          <p:cNvSpPr txBox="1"/>
          <p:nvPr/>
        </p:nvSpPr>
        <p:spPr>
          <a:xfrm>
            <a:off x="1725157" y="2507056"/>
            <a:ext cx="422601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Temos a apresentação do simulador de esmaltes com mais destaque e uma imagem de produtos que podem participar desse processo</a:t>
            </a:r>
          </a:p>
          <a:p>
            <a:r>
              <a:rPr lang="pt-BR" sz="2000" dirty="0">
                <a:solidFill>
                  <a:schemeClr val="bg1"/>
                </a:solidFill>
              </a:rPr>
              <a:t>Logo após temos a cessão de “</a:t>
            </a:r>
            <a:r>
              <a:rPr lang="pt-BR" sz="2000" dirty="0" err="1">
                <a:solidFill>
                  <a:schemeClr val="bg1"/>
                </a:solidFill>
              </a:rPr>
              <a:t>best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r>
              <a:rPr lang="pt-BR" sz="2000" dirty="0" err="1">
                <a:solidFill>
                  <a:schemeClr val="bg1"/>
                </a:solidFill>
              </a:rPr>
              <a:t>sellers</a:t>
            </a:r>
            <a:r>
              <a:rPr lang="pt-BR" sz="2000" dirty="0">
                <a:solidFill>
                  <a:schemeClr val="bg1"/>
                </a:solidFill>
              </a:rPr>
              <a:t>”, os produtos individuais que mais fazem sucesso, acompanhados de uma breve descrição o botões que levam ou para o teste na simulação ou para compra</a:t>
            </a:r>
          </a:p>
        </p:txBody>
      </p:sp>
      <p:pic>
        <p:nvPicPr>
          <p:cNvPr id="12" name="Imagem 11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27CDB9E9-FA32-7063-ED00-448A97498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0"/>
          <a:stretch>
            <a:fillRect/>
          </a:stretch>
        </p:blipFill>
        <p:spPr>
          <a:xfrm>
            <a:off x="176566" y="2991144"/>
            <a:ext cx="1004918" cy="707886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7E002D5F-E826-5108-E31D-C338BD1349DF}"/>
              </a:ext>
            </a:extLst>
          </p:cNvPr>
          <p:cNvSpPr txBox="1"/>
          <p:nvPr/>
        </p:nvSpPr>
        <p:spPr>
          <a:xfrm>
            <a:off x="10401864" y="3219484"/>
            <a:ext cx="160020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176686A5-03CF-1033-5278-E179F5A5EC75}"/>
              </a:ext>
            </a:extLst>
          </p:cNvPr>
          <p:cNvSpPr txBox="1"/>
          <p:nvPr/>
        </p:nvSpPr>
        <p:spPr>
          <a:xfrm>
            <a:off x="10104233" y="3207082"/>
            <a:ext cx="1798514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Na terceira parte temos uma exibição mais detalhada de conjuntos de produtos.</a:t>
            </a:r>
          </a:p>
          <a:p>
            <a:r>
              <a:rPr lang="pt-BR" sz="100" dirty="0">
                <a:solidFill>
                  <a:schemeClr val="bg1"/>
                </a:solidFill>
              </a:rPr>
              <a:t>Ao lado temos uma breve descrição do blog, e abaixo um botão com link para ir para o mesmo</a:t>
            </a:r>
          </a:p>
        </p:txBody>
      </p:sp>
      <p:pic>
        <p:nvPicPr>
          <p:cNvPr id="16" name="Imagem 15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4D6DFF05-9D0D-89AE-9AE6-0CC854247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10" b="10675"/>
          <a:stretch>
            <a:fillRect/>
          </a:stretch>
        </p:blipFill>
        <p:spPr>
          <a:xfrm>
            <a:off x="10095644" y="2978252"/>
            <a:ext cx="851450" cy="482464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25B5B33F-25FC-5E0B-5658-230F217E96C8}"/>
              </a:ext>
            </a:extLst>
          </p:cNvPr>
          <p:cNvSpPr txBox="1"/>
          <p:nvPr/>
        </p:nvSpPr>
        <p:spPr>
          <a:xfrm>
            <a:off x="11291788" y="3225459"/>
            <a:ext cx="1668276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quarta parte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C974430-D7E1-121B-4BA1-2A33EE0D71E3}"/>
              </a:ext>
            </a:extLst>
          </p:cNvPr>
          <p:cNvSpPr txBox="1"/>
          <p:nvPr/>
        </p:nvSpPr>
        <p:spPr>
          <a:xfrm>
            <a:off x="11250651" y="3210536"/>
            <a:ext cx="1750551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na ultima parte reapresentamos o logotipo da marca com mais alguns links de apoio ao cliente e </a:t>
            </a:r>
            <a:r>
              <a:rPr lang="pt-BR" sz="100" dirty="0" err="1">
                <a:solidFill>
                  <a:schemeClr val="bg1"/>
                </a:solidFill>
              </a:rPr>
              <a:t>infromações</a:t>
            </a:r>
            <a:endParaRPr lang="pt-BR" sz="100" dirty="0">
              <a:solidFill>
                <a:schemeClr val="bg1"/>
              </a:solidFill>
            </a:endParaRPr>
          </a:p>
        </p:txBody>
      </p:sp>
      <p:pic>
        <p:nvPicPr>
          <p:cNvPr id="18" name="Imagem 17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B0E89622-7208-23E5-8087-DDB4BDCAC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25"/>
          <a:stretch>
            <a:fillRect/>
          </a:stretch>
        </p:blipFill>
        <p:spPr>
          <a:xfrm>
            <a:off x="11181807" y="3139932"/>
            <a:ext cx="912881" cy="205155"/>
          </a:xfrm>
          <a:prstGeom prst="rect">
            <a:avLst/>
          </a:prstGeom>
        </p:spPr>
      </p:pic>
      <p:pic>
        <p:nvPicPr>
          <p:cNvPr id="14" name="Imagem 13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3CA19A7F-591D-B898-F55C-FF9BE9298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60" b="38246"/>
          <a:stretch>
            <a:fillRect/>
          </a:stretch>
        </p:blipFill>
        <p:spPr>
          <a:xfrm>
            <a:off x="6193235" y="2978252"/>
            <a:ext cx="3610492" cy="215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158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4142C-6A15-0B64-89DE-AACC8B30C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C89F093-CEF7-78E6-CB96-C1C618B0A21E}"/>
              </a:ext>
            </a:extLst>
          </p:cNvPr>
          <p:cNvSpPr/>
          <p:nvPr/>
        </p:nvSpPr>
        <p:spPr>
          <a:xfrm>
            <a:off x="0" y="0"/>
            <a:ext cx="1483089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C1FB32D3-EE22-9BC0-D799-0253996B5604}"/>
              </a:ext>
            </a:extLst>
          </p:cNvPr>
          <p:cNvSpPr/>
          <p:nvPr/>
        </p:nvSpPr>
        <p:spPr>
          <a:xfrm>
            <a:off x="11059886" y="0"/>
            <a:ext cx="1132114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7636124-EE6C-1A7C-5E98-7BF3CC23291B}"/>
              </a:ext>
            </a:extLst>
          </p:cNvPr>
          <p:cNvSpPr/>
          <p:nvPr/>
        </p:nvSpPr>
        <p:spPr>
          <a:xfrm>
            <a:off x="3172020" y="-1624"/>
            <a:ext cx="7887866" cy="687245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7E69F03-D5B4-CD61-A929-20D3FA012152}"/>
              </a:ext>
            </a:extLst>
          </p:cNvPr>
          <p:cNvSpPr/>
          <p:nvPr/>
        </p:nvSpPr>
        <p:spPr>
          <a:xfrm>
            <a:off x="1479115" y="0"/>
            <a:ext cx="1696773" cy="6872458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44D7D2A-B51D-4F56-C1B3-63E2E2B6A139}"/>
              </a:ext>
            </a:extLst>
          </p:cNvPr>
          <p:cNvSpPr txBox="1"/>
          <p:nvPr/>
        </p:nvSpPr>
        <p:spPr>
          <a:xfrm>
            <a:off x="4376684" y="612232"/>
            <a:ext cx="3148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WIREFRAME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CE839E7-4C6C-745F-191B-CB68EA0C3D2F}"/>
              </a:ext>
            </a:extLst>
          </p:cNvPr>
          <p:cNvSpPr txBox="1"/>
          <p:nvPr/>
        </p:nvSpPr>
        <p:spPr>
          <a:xfrm>
            <a:off x="351125" y="3139932"/>
            <a:ext cx="2527132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Primeira parte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462E881-03E2-0075-D5DA-987F25BABED0}"/>
              </a:ext>
            </a:extLst>
          </p:cNvPr>
          <p:cNvSpPr txBox="1"/>
          <p:nvPr/>
        </p:nvSpPr>
        <p:spPr>
          <a:xfrm>
            <a:off x="97312" y="3150234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8F16B8B-A830-98F5-34A2-2A23C7885F4D}"/>
              </a:ext>
            </a:extLst>
          </p:cNvPr>
          <p:cNvSpPr txBox="1"/>
          <p:nvPr/>
        </p:nvSpPr>
        <p:spPr>
          <a:xfrm>
            <a:off x="1777607" y="3331761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285E90B-27AC-914F-2348-C3681FAF0697}"/>
              </a:ext>
            </a:extLst>
          </p:cNvPr>
          <p:cNvSpPr txBox="1"/>
          <p:nvPr/>
        </p:nvSpPr>
        <p:spPr>
          <a:xfrm>
            <a:off x="1657648" y="3262511"/>
            <a:ext cx="422601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Temos a apresentação do simulador de esmaltes com mais destaque e uma imagem de produtos que podem participar desse processo</a:t>
            </a:r>
          </a:p>
          <a:p>
            <a:r>
              <a:rPr lang="pt-BR" sz="100" dirty="0">
                <a:solidFill>
                  <a:schemeClr val="bg1"/>
                </a:solidFill>
              </a:rPr>
              <a:t>Logo após temos a cessão de “</a:t>
            </a:r>
            <a:r>
              <a:rPr lang="pt-BR" sz="100" dirty="0" err="1">
                <a:solidFill>
                  <a:schemeClr val="bg1"/>
                </a:solidFill>
              </a:rPr>
              <a:t>best</a:t>
            </a:r>
            <a:r>
              <a:rPr lang="pt-BR" sz="100" dirty="0">
                <a:solidFill>
                  <a:schemeClr val="bg1"/>
                </a:solidFill>
              </a:rPr>
              <a:t> </a:t>
            </a:r>
            <a:r>
              <a:rPr lang="pt-BR" sz="100" dirty="0" err="1">
                <a:solidFill>
                  <a:schemeClr val="bg1"/>
                </a:solidFill>
              </a:rPr>
              <a:t>sellers</a:t>
            </a:r>
            <a:r>
              <a:rPr lang="pt-BR" sz="100" dirty="0">
                <a:solidFill>
                  <a:schemeClr val="bg1"/>
                </a:solidFill>
              </a:rPr>
              <a:t>”, os produtos individuais que mais fazem sucesso, acompanhados de uma breve descrição o botões que levam ou para o teste na simulação ou para compra</a:t>
            </a:r>
          </a:p>
        </p:txBody>
      </p:sp>
      <p:pic>
        <p:nvPicPr>
          <p:cNvPr id="12" name="Imagem 11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4040F7EA-7FB0-B1BF-2643-A821103145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0"/>
          <a:stretch>
            <a:fillRect/>
          </a:stretch>
        </p:blipFill>
        <p:spPr>
          <a:xfrm>
            <a:off x="176566" y="2991144"/>
            <a:ext cx="1004918" cy="707886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C0ABEC6-36AD-BD4D-2FB5-2DF09A71439D}"/>
              </a:ext>
            </a:extLst>
          </p:cNvPr>
          <p:cNvSpPr txBox="1"/>
          <p:nvPr/>
        </p:nvSpPr>
        <p:spPr>
          <a:xfrm>
            <a:off x="3392808" y="1960592"/>
            <a:ext cx="294402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F3B732C7-B3C8-D900-DF5C-3589AF106EB6}"/>
              </a:ext>
            </a:extLst>
          </p:cNvPr>
          <p:cNvSpPr txBox="1"/>
          <p:nvPr/>
        </p:nvSpPr>
        <p:spPr>
          <a:xfrm>
            <a:off x="3447291" y="2474992"/>
            <a:ext cx="34799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Na terceira parte temos uma exibição mais detalhada de conjuntos de produtos.</a:t>
            </a:r>
          </a:p>
          <a:p>
            <a:r>
              <a:rPr lang="pt-BR" sz="2000" dirty="0">
                <a:solidFill>
                  <a:schemeClr val="bg1"/>
                </a:solidFill>
              </a:rPr>
              <a:t>Ao lado temos uma breve descrição do blog, e abaixo um botão com link para ir para o mesmo</a:t>
            </a:r>
          </a:p>
        </p:txBody>
      </p:sp>
      <p:pic>
        <p:nvPicPr>
          <p:cNvPr id="16" name="Imagem 15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87E8F53F-6269-D769-1409-479B60D3D0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10" b="10675"/>
          <a:stretch>
            <a:fillRect/>
          </a:stretch>
        </p:blipFill>
        <p:spPr>
          <a:xfrm>
            <a:off x="6898292" y="2407651"/>
            <a:ext cx="3895269" cy="2207208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121E05C4-DE6C-031E-B390-AD65DC95C9ED}"/>
              </a:ext>
            </a:extLst>
          </p:cNvPr>
          <p:cNvSpPr txBox="1"/>
          <p:nvPr/>
        </p:nvSpPr>
        <p:spPr>
          <a:xfrm>
            <a:off x="11291788" y="3225459"/>
            <a:ext cx="1668276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quarta parte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7B8D965-3651-99D9-43FE-B6E478280F07}"/>
              </a:ext>
            </a:extLst>
          </p:cNvPr>
          <p:cNvSpPr txBox="1"/>
          <p:nvPr/>
        </p:nvSpPr>
        <p:spPr>
          <a:xfrm>
            <a:off x="11250651" y="3210536"/>
            <a:ext cx="1750551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na ultima parte reapresentamos o logotipo da marca</a:t>
            </a:r>
          </a:p>
          <a:p>
            <a:r>
              <a:rPr lang="pt-BR" sz="100" dirty="0">
                <a:solidFill>
                  <a:schemeClr val="bg1"/>
                </a:solidFill>
              </a:rPr>
              <a:t> com mais alguns links de apoio ao cliente e informações</a:t>
            </a:r>
          </a:p>
        </p:txBody>
      </p:sp>
      <p:pic>
        <p:nvPicPr>
          <p:cNvPr id="18" name="Imagem 17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BD5BEC6C-E915-74D0-3891-BE578178CA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25"/>
          <a:stretch>
            <a:fillRect/>
          </a:stretch>
        </p:blipFill>
        <p:spPr>
          <a:xfrm>
            <a:off x="11179846" y="3193793"/>
            <a:ext cx="912881" cy="205155"/>
          </a:xfrm>
          <a:prstGeom prst="rect">
            <a:avLst/>
          </a:prstGeom>
        </p:spPr>
      </p:pic>
      <p:pic>
        <p:nvPicPr>
          <p:cNvPr id="14" name="Imagem 13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F6A388DB-D0A4-83A3-133F-5798E8908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60" b="38246"/>
          <a:stretch>
            <a:fillRect/>
          </a:stretch>
        </p:blipFill>
        <p:spPr>
          <a:xfrm>
            <a:off x="1568971" y="3002772"/>
            <a:ext cx="1483089" cy="88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151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49691-8C38-DCCC-7AB4-5894A67FC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39C84BB-A03A-F72C-BF93-8C6E1564851F}"/>
              </a:ext>
            </a:extLst>
          </p:cNvPr>
          <p:cNvSpPr/>
          <p:nvPr/>
        </p:nvSpPr>
        <p:spPr>
          <a:xfrm>
            <a:off x="0" y="0"/>
            <a:ext cx="1483089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4BD57F0-E128-8913-886B-86778560F133}"/>
              </a:ext>
            </a:extLst>
          </p:cNvPr>
          <p:cNvSpPr/>
          <p:nvPr/>
        </p:nvSpPr>
        <p:spPr>
          <a:xfrm>
            <a:off x="4989832" y="0"/>
            <a:ext cx="7202168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19AFECE-B06F-12E7-BC70-84B9999B36BF}"/>
              </a:ext>
            </a:extLst>
          </p:cNvPr>
          <p:cNvSpPr/>
          <p:nvPr/>
        </p:nvSpPr>
        <p:spPr>
          <a:xfrm>
            <a:off x="3172020" y="-1624"/>
            <a:ext cx="1844677" cy="687245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EA9FA854-AA98-E8F5-20E0-522905EB3360}"/>
              </a:ext>
            </a:extLst>
          </p:cNvPr>
          <p:cNvSpPr/>
          <p:nvPr/>
        </p:nvSpPr>
        <p:spPr>
          <a:xfrm>
            <a:off x="1479115" y="0"/>
            <a:ext cx="1696773" cy="6872458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4A3A41C-C439-E3B5-EE2C-15448D48A422}"/>
              </a:ext>
            </a:extLst>
          </p:cNvPr>
          <p:cNvSpPr txBox="1"/>
          <p:nvPr/>
        </p:nvSpPr>
        <p:spPr>
          <a:xfrm>
            <a:off x="4376684" y="612232"/>
            <a:ext cx="3148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WIREFRAME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74767BB-BBF4-B19F-C43A-3E31FDD3BB02}"/>
              </a:ext>
            </a:extLst>
          </p:cNvPr>
          <p:cNvSpPr txBox="1"/>
          <p:nvPr/>
        </p:nvSpPr>
        <p:spPr>
          <a:xfrm>
            <a:off x="351125" y="3139932"/>
            <a:ext cx="2527132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Primeira parte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5DCDB01-2AE0-FADD-9770-177794829E79}"/>
              </a:ext>
            </a:extLst>
          </p:cNvPr>
          <p:cNvSpPr txBox="1"/>
          <p:nvPr/>
        </p:nvSpPr>
        <p:spPr>
          <a:xfrm>
            <a:off x="97312" y="3150234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6B3EDF6-7C1A-9180-7328-F2E14D4A2209}"/>
              </a:ext>
            </a:extLst>
          </p:cNvPr>
          <p:cNvSpPr txBox="1"/>
          <p:nvPr/>
        </p:nvSpPr>
        <p:spPr>
          <a:xfrm>
            <a:off x="1777607" y="3331761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A2F94EC-C870-98F6-A38F-244F5F856D1A}"/>
              </a:ext>
            </a:extLst>
          </p:cNvPr>
          <p:cNvSpPr txBox="1"/>
          <p:nvPr/>
        </p:nvSpPr>
        <p:spPr>
          <a:xfrm>
            <a:off x="1657648" y="3262511"/>
            <a:ext cx="422601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Temos a apresentação do simulador de esmaltes com mais destaque e uma imagem de produtos que podem participar desse processo</a:t>
            </a:r>
          </a:p>
          <a:p>
            <a:r>
              <a:rPr lang="pt-BR" sz="100" dirty="0">
                <a:solidFill>
                  <a:schemeClr val="bg1"/>
                </a:solidFill>
              </a:rPr>
              <a:t>Logo após temos a cessão de “</a:t>
            </a:r>
            <a:r>
              <a:rPr lang="pt-BR" sz="100" dirty="0" err="1">
                <a:solidFill>
                  <a:schemeClr val="bg1"/>
                </a:solidFill>
              </a:rPr>
              <a:t>best</a:t>
            </a:r>
            <a:r>
              <a:rPr lang="pt-BR" sz="100" dirty="0">
                <a:solidFill>
                  <a:schemeClr val="bg1"/>
                </a:solidFill>
              </a:rPr>
              <a:t> </a:t>
            </a:r>
            <a:r>
              <a:rPr lang="pt-BR" sz="100" dirty="0" err="1">
                <a:solidFill>
                  <a:schemeClr val="bg1"/>
                </a:solidFill>
              </a:rPr>
              <a:t>sellers</a:t>
            </a:r>
            <a:r>
              <a:rPr lang="pt-BR" sz="100" dirty="0">
                <a:solidFill>
                  <a:schemeClr val="bg1"/>
                </a:solidFill>
              </a:rPr>
              <a:t>”, os produtos individuais que mais fazem sucesso, acompanhados de uma breve descrição o botões que levam ou para o teste na simulação ou para compra</a:t>
            </a:r>
          </a:p>
        </p:txBody>
      </p:sp>
      <p:pic>
        <p:nvPicPr>
          <p:cNvPr id="12" name="Imagem 11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326379BE-3B6B-E8FE-F749-6BDF2B6E1C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0"/>
          <a:stretch>
            <a:fillRect/>
          </a:stretch>
        </p:blipFill>
        <p:spPr>
          <a:xfrm>
            <a:off x="176566" y="2991144"/>
            <a:ext cx="1004918" cy="707886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1BDC9822-3316-2BF7-F22B-B12D350BE8E1}"/>
              </a:ext>
            </a:extLst>
          </p:cNvPr>
          <p:cNvSpPr txBox="1"/>
          <p:nvPr/>
        </p:nvSpPr>
        <p:spPr>
          <a:xfrm>
            <a:off x="3836290" y="3442845"/>
            <a:ext cx="2944022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FBFA8BC-A987-6D06-AB44-21ED7BEA6B55}"/>
              </a:ext>
            </a:extLst>
          </p:cNvPr>
          <p:cNvSpPr txBox="1"/>
          <p:nvPr/>
        </p:nvSpPr>
        <p:spPr>
          <a:xfrm>
            <a:off x="3637967" y="3454872"/>
            <a:ext cx="347992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Na terceira parte temos uma exibição mais detalhada de conjuntos de produtos.</a:t>
            </a:r>
          </a:p>
          <a:p>
            <a:r>
              <a:rPr lang="pt-BR" sz="100" dirty="0">
                <a:solidFill>
                  <a:schemeClr val="bg1"/>
                </a:solidFill>
              </a:rPr>
              <a:t>Ao lado temos uma breve descrição do blog, e abaixo um botão com link para ir para o mesmo</a:t>
            </a:r>
          </a:p>
        </p:txBody>
      </p:sp>
      <p:pic>
        <p:nvPicPr>
          <p:cNvPr id="16" name="Imagem 15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49278D03-6CBF-6915-AF75-8751F504A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10" b="10675"/>
          <a:stretch>
            <a:fillRect/>
          </a:stretch>
        </p:blipFill>
        <p:spPr>
          <a:xfrm>
            <a:off x="3257878" y="3006483"/>
            <a:ext cx="1649964" cy="934932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611CB4D8-775E-4301-B87D-36A11AA760BC}"/>
              </a:ext>
            </a:extLst>
          </p:cNvPr>
          <p:cNvSpPr txBox="1"/>
          <p:nvPr/>
        </p:nvSpPr>
        <p:spPr>
          <a:xfrm>
            <a:off x="5315799" y="2183865"/>
            <a:ext cx="27796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>
                <a:solidFill>
                  <a:schemeClr val="bg1"/>
                </a:solidFill>
              </a:rPr>
              <a:t>quarta parte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7D2C6D5-B365-7EF2-4B32-07EB91B9F0B6}"/>
              </a:ext>
            </a:extLst>
          </p:cNvPr>
          <p:cNvSpPr txBox="1"/>
          <p:nvPr/>
        </p:nvSpPr>
        <p:spPr>
          <a:xfrm>
            <a:off x="5287931" y="2660919"/>
            <a:ext cx="27796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na ultima parte reapresentamos o logotipo da marca</a:t>
            </a:r>
          </a:p>
          <a:p>
            <a:r>
              <a:rPr lang="pt-BR" sz="2000" dirty="0">
                <a:solidFill>
                  <a:schemeClr val="bg1"/>
                </a:solidFill>
              </a:rPr>
              <a:t> com mais alguns links de apoio ao cliente e informações</a:t>
            </a:r>
          </a:p>
        </p:txBody>
      </p:sp>
      <p:pic>
        <p:nvPicPr>
          <p:cNvPr id="18" name="Imagem 17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C58EB127-011A-2D1F-673D-EB9DBFA0F2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25"/>
          <a:stretch>
            <a:fillRect/>
          </a:stretch>
        </p:blipFill>
        <p:spPr>
          <a:xfrm>
            <a:off x="7971602" y="2979760"/>
            <a:ext cx="3997977" cy="898480"/>
          </a:xfrm>
          <a:prstGeom prst="rect">
            <a:avLst/>
          </a:prstGeom>
        </p:spPr>
      </p:pic>
      <p:pic>
        <p:nvPicPr>
          <p:cNvPr id="14" name="Imagem 13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F693C8AC-E215-0508-5B12-28AAE76877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60" b="38246"/>
          <a:stretch>
            <a:fillRect/>
          </a:stretch>
        </p:blipFill>
        <p:spPr>
          <a:xfrm>
            <a:off x="1568971" y="3002772"/>
            <a:ext cx="1483089" cy="883433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315FE489-6343-244F-2DF6-2AE83760D21A}"/>
              </a:ext>
            </a:extLst>
          </p:cNvPr>
          <p:cNvSpPr txBox="1"/>
          <p:nvPr/>
        </p:nvSpPr>
        <p:spPr>
          <a:xfrm>
            <a:off x="12910750" y="2153088"/>
            <a:ext cx="35169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b="1" dirty="0">
                <a:solidFill>
                  <a:schemeClr val="bg1"/>
                </a:solidFill>
              </a:rPr>
              <a:t>Entidade: Produto</a:t>
            </a:r>
          </a:p>
          <a:p>
            <a:r>
              <a:rPr lang="pt-BR" sz="100" dirty="0">
                <a:solidFill>
                  <a:schemeClr val="bg1"/>
                </a:solidFill>
              </a:rPr>
              <a:t>Representa os itens disponíveis para compra no sistema.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Atributos:</a:t>
            </a:r>
            <a:endParaRPr lang="pt-BR" sz="100" dirty="0">
              <a:solidFill>
                <a:schemeClr val="bg1"/>
              </a:solidFill>
            </a:endParaRPr>
          </a:p>
          <a:p>
            <a:r>
              <a:rPr lang="pt-BR" sz="100" b="1" dirty="0" err="1">
                <a:solidFill>
                  <a:schemeClr val="bg1"/>
                </a:solidFill>
              </a:rPr>
              <a:t>id_produto</a:t>
            </a:r>
            <a:r>
              <a:rPr lang="pt-BR" sz="100" b="1" dirty="0">
                <a:solidFill>
                  <a:schemeClr val="bg1"/>
                </a:solidFill>
              </a:rPr>
              <a:t> (PK):</a:t>
            </a:r>
            <a:r>
              <a:rPr lang="pt-BR" sz="100" dirty="0">
                <a:solidFill>
                  <a:schemeClr val="bg1"/>
                </a:solidFill>
              </a:rPr>
              <a:t> Identificador único do produto.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nome:</a:t>
            </a:r>
            <a:r>
              <a:rPr lang="pt-BR" sz="100" dirty="0">
                <a:solidFill>
                  <a:schemeClr val="bg1"/>
                </a:solidFill>
              </a:rPr>
              <a:t> Nome do produto.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descricao</a:t>
            </a:r>
            <a:r>
              <a:rPr lang="pt-BR" sz="100" b="1" dirty="0">
                <a:solidFill>
                  <a:schemeClr val="bg1"/>
                </a:solidFill>
              </a:rPr>
              <a:t>:</a:t>
            </a:r>
            <a:r>
              <a:rPr lang="pt-BR" sz="100" dirty="0">
                <a:solidFill>
                  <a:schemeClr val="bg1"/>
                </a:solidFill>
              </a:rPr>
              <a:t> Texto descritivo com detalhes sobre o produto.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preco</a:t>
            </a:r>
            <a:r>
              <a:rPr lang="pt-BR" sz="100" b="1" dirty="0">
                <a:solidFill>
                  <a:schemeClr val="bg1"/>
                </a:solidFill>
              </a:rPr>
              <a:t>:</a:t>
            </a:r>
            <a:r>
              <a:rPr lang="pt-BR" sz="100" dirty="0">
                <a:solidFill>
                  <a:schemeClr val="bg1"/>
                </a:solidFill>
              </a:rPr>
              <a:t> Valor unitário do produto.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estoque:</a:t>
            </a:r>
            <a:r>
              <a:rPr lang="pt-BR" sz="100" dirty="0">
                <a:solidFill>
                  <a:schemeClr val="bg1"/>
                </a:solidFill>
              </a:rPr>
              <a:t> Quantidade disponível em estoque.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imagem:</a:t>
            </a:r>
            <a:r>
              <a:rPr lang="pt-BR" sz="100" dirty="0">
                <a:solidFill>
                  <a:schemeClr val="bg1"/>
                </a:solidFill>
              </a:rPr>
              <a:t> Caminho ou link da imagem do produto.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categoria_id</a:t>
            </a:r>
            <a:r>
              <a:rPr lang="pt-BR" sz="100" b="1" dirty="0">
                <a:solidFill>
                  <a:schemeClr val="bg1"/>
                </a:solidFill>
              </a:rPr>
              <a:t> (FK):</a:t>
            </a:r>
            <a:r>
              <a:rPr lang="pt-BR" sz="100" dirty="0">
                <a:solidFill>
                  <a:schemeClr val="bg1"/>
                </a:solidFill>
              </a:rPr>
              <a:t> Chave estrangeira que associa o produto a uma categoria específica</a:t>
            </a:r>
            <a:r>
              <a:rPr lang="pt-BR" sz="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80419880-93D0-E48B-16E8-1859B9BF9E18}"/>
              </a:ext>
            </a:extLst>
          </p:cNvPr>
          <p:cNvSpPr txBox="1"/>
          <p:nvPr/>
        </p:nvSpPr>
        <p:spPr>
          <a:xfrm>
            <a:off x="12951352" y="3036327"/>
            <a:ext cx="75613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b="1" dirty="0">
                <a:solidFill>
                  <a:schemeClr val="bg1"/>
                </a:solidFill>
              </a:rPr>
              <a:t>Entidade: Categoria</a:t>
            </a:r>
          </a:p>
          <a:p>
            <a:r>
              <a:rPr lang="pt-BR" sz="100" dirty="0">
                <a:solidFill>
                  <a:schemeClr val="bg1"/>
                </a:solidFill>
              </a:rPr>
              <a:t>Classifica os produtos em grupos para facilitar a navegação e organização.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Atributos:</a:t>
            </a:r>
            <a:endParaRPr lang="pt-BR" sz="100" dirty="0">
              <a:solidFill>
                <a:schemeClr val="bg1"/>
              </a:solidFill>
            </a:endParaRPr>
          </a:p>
          <a:p>
            <a:r>
              <a:rPr lang="pt-BR" sz="100" b="1" dirty="0" err="1">
                <a:solidFill>
                  <a:schemeClr val="bg1"/>
                </a:solidFill>
              </a:rPr>
              <a:t>id_categoria</a:t>
            </a:r>
            <a:r>
              <a:rPr lang="pt-BR" sz="100" b="1" dirty="0">
                <a:solidFill>
                  <a:schemeClr val="bg1"/>
                </a:solidFill>
              </a:rPr>
              <a:t> (PK):</a:t>
            </a:r>
            <a:r>
              <a:rPr lang="pt-BR" sz="100" dirty="0">
                <a:solidFill>
                  <a:schemeClr val="bg1"/>
                </a:solidFill>
              </a:rPr>
              <a:t> Identificador único da categoria.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nome:</a:t>
            </a:r>
            <a:r>
              <a:rPr lang="pt-BR" sz="100" dirty="0">
                <a:solidFill>
                  <a:schemeClr val="bg1"/>
                </a:solidFill>
              </a:rPr>
              <a:t> Nome da categoria (</a:t>
            </a:r>
            <a:r>
              <a:rPr lang="pt-BR" sz="100" dirty="0" err="1">
                <a:solidFill>
                  <a:schemeClr val="bg1"/>
                </a:solidFill>
              </a:rPr>
              <a:t>ex</a:t>
            </a:r>
            <a:r>
              <a:rPr lang="pt-BR" sz="100" dirty="0">
                <a:solidFill>
                  <a:schemeClr val="bg1"/>
                </a:solidFill>
              </a:rPr>
              <a:t>: “Esmaltes”, “Shampoos”, “Acessórios”).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descricao</a:t>
            </a:r>
            <a:r>
              <a:rPr lang="pt-BR" sz="100" b="1" dirty="0">
                <a:solidFill>
                  <a:schemeClr val="bg1"/>
                </a:solidFill>
              </a:rPr>
              <a:t>:</a:t>
            </a:r>
            <a:r>
              <a:rPr lang="pt-BR" sz="100" dirty="0">
                <a:solidFill>
                  <a:schemeClr val="bg1"/>
                </a:solidFill>
              </a:rPr>
              <a:t> Breve explicação sobre o tipo de produtos incluídos na categoria.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E4F7EFE-1525-2080-8A7C-B42012FA282F}"/>
              </a:ext>
            </a:extLst>
          </p:cNvPr>
          <p:cNvSpPr txBox="1"/>
          <p:nvPr/>
        </p:nvSpPr>
        <p:spPr>
          <a:xfrm>
            <a:off x="13262442" y="2809478"/>
            <a:ext cx="5666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b="1" dirty="0">
                <a:solidFill>
                  <a:schemeClr val="bg1"/>
                </a:solidFill>
              </a:rPr>
              <a:t>Entidade: Usuário</a:t>
            </a:r>
          </a:p>
          <a:p>
            <a:r>
              <a:rPr lang="pt-BR" sz="100" dirty="0">
                <a:solidFill>
                  <a:schemeClr val="bg1"/>
                </a:solidFill>
              </a:rPr>
              <a:t>Representa as pessoas que utilizam o sistema — tanto clientes quanto administradores.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Atributos:</a:t>
            </a:r>
            <a:endParaRPr lang="pt-BR" sz="100" dirty="0">
              <a:solidFill>
                <a:schemeClr val="bg1"/>
              </a:solidFill>
            </a:endParaRPr>
          </a:p>
          <a:p>
            <a:r>
              <a:rPr lang="pt-BR" sz="100" b="1" dirty="0" err="1">
                <a:solidFill>
                  <a:schemeClr val="bg1"/>
                </a:solidFill>
              </a:rPr>
              <a:t>id_usuario</a:t>
            </a:r>
            <a:r>
              <a:rPr lang="pt-BR" sz="100" b="1" dirty="0">
                <a:solidFill>
                  <a:schemeClr val="bg1"/>
                </a:solidFill>
              </a:rPr>
              <a:t> (PK):</a:t>
            </a:r>
            <a:r>
              <a:rPr lang="pt-BR" sz="100" dirty="0">
                <a:solidFill>
                  <a:schemeClr val="bg1"/>
                </a:solidFill>
              </a:rPr>
              <a:t> Identificador único do usuário.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nome:</a:t>
            </a:r>
            <a:r>
              <a:rPr lang="pt-BR" sz="100" dirty="0">
                <a:solidFill>
                  <a:schemeClr val="bg1"/>
                </a:solidFill>
              </a:rPr>
              <a:t> Nome completo do usuário.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email</a:t>
            </a:r>
            <a:r>
              <a:rPr lang="pt-BR" sz="100" b="1" dirty="0">
                <a:solidFill>
                  <a:schemeClr val="bg1"/>
                </a:solidFill>
              </a:rPr>
              <a:t>:</a:t>
            </a:r>
            <a:r>
              <a:rPr lang="pt-BR" sz="100" dirty="0">
                <a:solidFill>
                  <a:schemeClr val="bg1"/>
                </a:solidFill>
              </a:rPr>
              <a:t> Endereço de e-mail utilizado para login e comunicação.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senha_hash</a:t>
            </a:r>
            <a:r>
              <a:rPr lang="pt-BR" sz="100" b="1" dirty="0">
                <a:solidFill>
                  <a:schemeClr val="bg1"/>
                </a:solidFill>
              </a:rPr>
              <a:t>:</a:t>
            </a:r>
            <a:r>
              <a:rPr lang="pt-BR" sz="100" dirty="0">
                <a:solidFill>
                  <a:schemeClr val="bg1"/>
                </a:solidFill>
              </a:rPr>
              <a:t> Armazena a senha criptografada do usuário para garantir segurança.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tipo_usuario</a:t>
            </a:r>
            <a:r>
              <a:rPr lang="pt-BR" sz="100" b="1" dirty="0">
                <a:solidFill>
                  <a:schemeClr val="bg1"/>
                </a:solidFill>
              </a:rPr>
              <a:t>:</a:t>
            </a:r>
            <a:r>
              <a:rPr lang="pt-BR" sz="100" dirty="0">
                <a:solidFill>
                  <a:schemeClr val="bg1"/>
                </a:solidFill>
              </a:rPr>
              <a:t> Define o tipo de usuário (por exemplo, </a:t>
            </a:r>
            <a:r>
              <a:rPr lang="pt-BR" sz="100" i="1" dirty="0">
                <a:solidFill>
                  <a:schemeClr val="bg1"/>
                </a:solidFill>
              </a:rPr>
              <a:t>cliente</a:t>
            </a:r>
            <a:r>
              <a:rPr lang="pt-BR" sz="100" dirty="0">
                <a:solidFill>
                  <a:schemeClr val="bg1"/>
                </a:solidFill>
              </a:rPr>
              <a:t> ou </a:t>
            </a:r>
            <a:r>
              <a:rPr lang="pt-BR" sz="100" i="1" dirty="0">
                <a:solidFill>
                  <a:schemeClr val="bg1"/>
                </a:solidFill>
              </a:rPr>
              <a:t>admin</a:t>
            </a:r>
            <a:endParaRPr lang="pt-BR" sz="100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CAB1586-50DD-4807-B9F8-3FF16F8AF373}"/>
              </a:ext>
            </a:extLst>
          </p:cNvPr>
          <p:cNvSpPr txBox="1"/>
          <p:nvPr/>
        </p:nvSpPr>
        <p:spPr>
          <a:xfrm>
            <a:off x="13173841" y="2335144"/>
            <a:ext cx="15726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b="1" dirty="0">
                <a:solidFill>
                  <a:schemeClr val="bg1"/>
                </a:solidFill>
              </a:rPr>
              <a:t>Entidade: </a:t>
            </a:r>
            <a:r>
              <a:rPr lang="pt-BR" sz="100" b="1" dirty="0" err="1">
                <a:solidFill>
                  <a:schemeClr val="bg1"/>
                </a:solidFill>
              </a:rPr>
              <a:t>Item_pedido</a:t>
            </a:r>
            <a:endParaRPr lang="pt-BR" sz="100" b="1" dirty="0">
              <a:solidFill>
                <a:schemeClr val="bg1"/>
              </a:solidFill>
            </a:endParaRPr>
          </a:p>
          <a:p>
            <a:r>
              <a:rPr lang="pt-BR" sz="100" dirty="0">
                <a:solidFill>
                  <a:schemeClr val="bg1"/>
                </a:solidFill>
              </a:rPr>
              <a:t>Faz a ligação entre </a:t>
            </a:r>
            <a:r>
              <a:rPr lang="pt-BR" sz="100" b="1" dirty="0">
                <a:solidFill>
                  <a:schemeClr val="bg1"/>
                </a:solidFill>
              </a:rPr>
              <a:t>Pedido</a:t>
            </a:r>
            <a:r>
              <a:rPr lang="pt-BR" sz="100" dirty="0">
                <a:solidFill>
                  <a:schemeClr val="bg1"/>
                </a:solidFill>
              </a:rPr>
              <a:t> e </a:t>
            </a:r>
            <a:r>
              <a:rPr lang="pt-BR" sz="100" b="1" dirty="0">
                <a:solidFill>
                  <a:schemeClr val="bg1"/>
                </a:solidFill>
              </a:rPr>
              <a:t>Produto</a:t>
            </a:r>
            <a:r>
              <a:rPr lang="pt-BR" sz="100" dirty="0">
                <a:solidFill>
                  <a:schemeClr val="bg1"/>
                </a:solidFill>
              </a:rPr>
              <a:t>, representando os itens comprados em cada pedido.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Atributos:</a:t>
            </a:r>
            <a:endParaRPr lang="pt-BR" sz="100" dirty="0">
              <a:solidFill>
                <a:schemeClr val="bg1"/>
              </a:solidFill>
            </a:endParaRPr>
          </a:p>
          <a:p>
            <a:r>
              <a:rPr lang="pt-BR" sz="100" b="1" dirty="0" err="1">
                <a:solidFill>
                  <a:schemeClr val="bg1"/>
                </a:solidFill>
              </a:rPr>
              <a:t>id_item</a:t>
            </a:r>
            <a:r>
              <a:rPr lang="pt-BR" sz="100" b="1" dirty="0">
                <a:solidFill>
                  <a:schemeClr val="bg1"/>
                </a:solidFill>
              </a:rPr>
              <a:t> (PK):</a:t>
            </a:r>
            <a:r>
              <a:rPr lang="pt-BR" sz="100" dirty="0">
                <a:solidFill>
                  <a:schemeClr val="bg1"/>
                </a:solidFill>
              </a:rPr>
              <a:t> Identificador único do item dentro de um pedido.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id_pedido</a:t>
            </a:r>
            <a:r>
              <a:rPr lang="pt-BR" sz="100" b="1" dirty="0">
                <a:solidFill>
                  <a:schemeClr val="bg1"/>
                </a:solidFill>
              </a:rPr>
              <a:t> (FK):</a:t>
            </a:r>
            <a:r>
              <a:rPr lang="pt-BR" sz="100" dirty="0">
                <a:solidFill>
                  <a:schemeClr val="bg1"/>
                </a:solidFill>
              </a:rPr>
              <a:t> Referência ao pedido ao qual o item pertence.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id_produto</a:t>
            </a:r>
            <a:r>
              <a:rPr lang="pt-BR" sz="100" b="1" dirty="0">
                <a:solidFill>
                  <a:schemeClr val="bg1"/>
                </a:solidFill>
              </a:rPr>
              <a:t> (FK):</a:t>
            </a:r>
            <a:r>
              <a:rPr lang="pt-BR" sz="100" dirty="0">
                <a:solidFill>
                  <a:schemeClr val="bg1"/>
                </a:solidFill>
              </a:rPr>
              <a:t> Referência ao produto adquirido.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quantidade:</a:t>
            </a:r>
            <a:r>
              <a:rPr lang="pt-BR" sz="100" dirty="0">
                <a:solidFill>
                  <a:schemeClr val="bg1"/>
                </a:solidFill>
              </a:rPr>
              <a:t> Quantidade de unidades do produto compradas.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preco_unitario</a:t>
            </a:r>
            <a:r>
              <a:rPr lang="pt-BR" sz="100" b="1" dirty="0">
                <a:solidFill>
                  <a:schemeClr val="bg1"/>
                </a:solidFill>
              </a:rPr>
              <a:t>:</a:t>
            </a:r>
            <a:r>
              <a:rPr lang="pt-BR" sz="100" dirty="0">
                <a:solidFill>
                  <a:schemeClr val="bg1"/>
                </a:solidFill>
              </a:rPr>
              <a:t> Valor unitário do produto no momento da compra (mantido para histórico, mesmo que o preço do produto mude depois).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A62E3204-F01B-95FB-853F-0228858F3288}"/>
              </a:ext>
            </a:extLst>
          </p:cNvPr>
          <p:cNvSpPr txBox="1"/>
          <p:nvPr/>
        </p:nvSpPr>
        <p:spPr>
          <a:xfrm>
            <a:off x="13368045" y="1976226"/>
            <a:ext cx="225829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b="1" dirty="0">
                <a:solidFill>
                  <a:schemeClr val="bg1"/>
                </a:solidFill>
              </a:rPr>
              <a:t>Entidade: Pedido</a:t>
            </a:r>
          </a:p>
          <a:p>
            <a:r>
              <a:rPr lang="pt-BR" sz="100" dirty="0">
                <a:solidFill>
                  <a:schemeClr val="bg1"/>
                </a:solidFill>
              </a:rPr>
              <a:t>Representa uma compra feita por um usuário no sistema.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Atributos:</a:t>
            </a:r>
            <a:endParaRPr lang="pt-BR" sz="100" dirty="0">
              <a:solidFill>
                <a:schemeClr val="bg1"/>
              </a:solidFill>
            </a:endParaRPr>
          </a:p>
          <a:p>
            <a:r>
              <a:rPr lang="pt-BR" sz="100" b="1" dirty="0" err="1">
                <a:solidFill>
                  <a:schemeClr val="bg1"/>
                </a:solidFill>
              </a:rPr>
              <a:t>id_pedido</a:t>
            </a:r>
            <a:r>
              <a:rPr lang="pt-BR" sz="100" b="1" dirty="0">
                <a:solidFill>
                  <a:schemeClr val="bg1"/>
                </a:solidFill>
              </a:rPr>
              <a:t> (PK):</a:t>
            </a:r>
            <a:r>
              <a:rPr lang="pt-BR" sz="100" dirty="0">
                <a:solidFill>
                  <a:schemeClr val="bg1"/>
                </a:solidFill>
              </a:rPr>
              <a:t> Identificador único do pedido.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id_usuario</a:t>
            </a:r>
            <a:r>
              <a:rPr lang="pt-BR" sz="100" b="1" dirty="0">
                <a:solidFill>
                  <a:schemeClr val="bg1"/>
                </a:solidFill>
              </a:rPr>
              <a:t> (FK):</a:t>
            </a:r>
            <a:r>
              <a:rPr lang="pt-BR" sz="100" dirty="0">
                <a:solidFill>
                  <a:schemeClr val="bg1"/>
                </a:solidFill>
              </a:rPr>
              <a:t> Chave estrangeira que indica qual usuário fez o pedido.</a:t>
            </a:r>
          </a:p>
          <a:p>
            <a:r>
              <a:rPr lang="pt-BR" sz="100" b="1" dirty="0" err="1">
                <a:solidFill>
                  <a:schemeClr val="bg1"/>
                </a:solidFill>
              </a:rPr>
              <a:t>data_pedido</a:t>
            </a:r>
            <a:r>
              <a:rPr lang="pt-BR" sz="100" b="1" dirty="0">
                <a:solidFill>
                  <a:schemeClr val="bg1"/>
                </a:solidFill>
              </a:rPr>
              <a:t>:</a:t>
            </a:r>
            <a:r>
              <a:rPr lang="pt-BR" sz="100" dirty="0">
                <a:solidFill>
                  <a:schemeClr val="bg1"/>
                </a:solidFill>
              </a:rPr>
              <a:t> Data e hora em que o pedido foi realizado.</a:t>
            </a:r>
          </a:p>
          <a:p>
            <a:r>
              <a:rPr lang="pt-BR" sz="100" b="1" dirty="0">
                <a:solidFill>
                  <a:schemeClr val="bg1"/>
                </a:solidFill>
              </a:rPr>
              <a:t>status:</a:t>
            </a:r>
            <a:r>
              <a:rPr lang="pt-BR" sz="100" dirty="0">
                <a:solidFill>
                  <a:schemeClr val="bg1"/>
                </a:solidFill>
              </a:rPr>
              <a:t> Situação atual do pedido (</a:t>
            </a:r>
            <a:r>
              <a:rPr lang="pt-BR" sz="100" dirty="0" err="1">
                <a:solidFill>
                  <a:schemeClr val="bg1"/>
                </a:solidFill>
              </a:rPr>
              <a:t>ex</a:t>
            </a:r>
            <a:r>
              <a:rPr lang="pt-BR" sz="100" dirty="0">
                <a:solidFill>
                  <a:schemeClr val="bg1"/>
                </a:solidFill>
              </a:rPr>
              <a:t>: </a:t>
            </a:r>
            <a:r>
              <a:rPr lang="pt-BR" sz="100" i="1" dirty="0">
                <a:solidFill>
                  <a:schemeClr val="bg1"/>
                </a:solidFill>
              </a:rPr>
              <a:t>pendente</a:t>
            </a:r>
            <a:r>
              <a:rPr lang="pt-BR" sz="100" dirty="0">
                <a:solidFill>
                  <a:schemeClr val="bg1"/>
                </a:solidFill>
              </a:rPr>
              <a:t>, </a:t>
            </a:r>
            <a:r>
              <a:rPr lang="pt-BR" sz="100" i="1" dirty="0">
                <a:solidFill>
                  <a:schemeClr val="bg1"/>
                </a:solidFill>
              </a:rPr>
              <a:t>enviado</a:t>
            </a:r>
            <a:r>
              <a:rPr lang="pt-BR" sz="100" dirty="0">
                <a:solidFill>
                  <a:schemeClr val="bg1"/>
                </a:solidFill>
              </a:rPr>
              <a:t>, </a:t>
            </a:r>
            <a:r>
              <a:rPr lang="pt-BR" sz="100" i="1" dirty="0">
                <a:solidFill>
                  <a:schemeClr val="bg1"/>
                </a:solidFill>
              </a:rPr>
              <a:t>entregue</a:t>
            </a:r>
            <a:endParaRPr lang="pt-BR" sz="100" dirty="0"/>
          </a:p>
        </p:txBody>
      </p:sp>
      <p:pic>
        <p:nvPicPr>
          <p:cNvPr id="13" name="Imagem 12" descr="Diagrama&#10;&#10;O conteúdo gerado por IA pode estar incorreto.">
            <a:extLst>
              <a:ext uri="{FF2B5EF4-FFF2-40B4-BE49-F238E27FC236}">
                <a16:creationId xmlns:a16="http://schemas.microsoft.com/office/drawing/2014/main" id="{925BEC4A-B9EF-369D-E493-4B967AFD86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192000" y="1851264"/>
            <a:ext cx="4280400" cy="500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041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1DFD4E-6434-6424-39F3-E84D0369AD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8C3F25B-238A-0CA4-F3B8-A09F96DEF4DF}"/>
              </a:ext>
            </a:extLst>
          </p:cNvPr>
          <p:cNvSpPr/>
          <p:nvPr/>
        </p:nvSpPr>
        <p:spPr>
          <a:xfrm>
            <a:off x="-12175849" y="0"/>
            <a:ext cx="3990371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62008F3-F931-7EFF-D4F9-85FAB4137DBE}"/>
              </a:ext>
            </a:extLst>
          </p:cNvPr>
          <p:cNvSpPr/>
          <p:nvPr/>
        </p:nvSpPr>
        <p:spPr>
          <a:xfrm>
            <a:off x="-7186018" y="0"/>
            <a:ext cx="19378017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9240AC25-6646-8B59-E68F-67545D8F8491}"/>
              </a:ext>
            </a:extLst>
          </p:cNvPr>
          <p:cNvSpPr/>
          <p:nvPr/>
        </p:nvSpPr>
        <p:spPr>
          <a:xfrm>
            <a:off x="-9003829" y="-1624"/>
            <a:ext cx="4963253" cy="687245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3C6386C0-8AE0-5179-75E7-8CC7F5C45743}"/>
              </a:ext>
            </a:extLst>
          </p:cNvPr>
          <p:cNvSpPr/>
          <p:nvPr/>
        </p:nvSpPr>
        <p:spPr>
          <a:xfrm>
            <a:off x="-10696734" y="0"/>
            <a:ext cx="4565305" cy="6872458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B921DD5-5461-8CAC-5F95-F7E05B7D66AA}"/>
              </a:ext>
            </a:extLst>
          </p:cNvPr>
          <p:cNvSpPr txBox="1"/>
          <p:nvPr/>
        </p:nvSpPr>
        <p:spPr>
          <a:xfrm>
            <a:off x="-7927724" y="1018094"/>
            <a:ext cx="3148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</a:rPr>
              <a:t>WIREFRAME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13E2474-065A-1C76-9219-3ED13EE931C3}"/>
              </a:ext>
            </a:extLst>
          </p:cNvPr>
          <p:cNvSpPr txBox="1"/>
          <p:nvPr/>
        </p:nvSpPr>
        <p:spPr>
          <a:xfrm>
            <a:off x="-7186017" y="3911580"/>
            <a:ext cx="2527132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Primeira parte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AE97C32-F3E4-E9C5-CB7C-0A7842364F09}"/>
              </a:ext>
            </a:extLst>
          </p:cNvPr>
          <p:cNvSpPr txBox="1"/>
          <p:nvPr/>
        </p:nvSpPr>
        <p:spPr>
          <a:xfrm>
            <a:off x="-12207096" y="3556096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603B8A6-45FF-85E0-1A49-39F832FD21D3}"/>
              </a:ext>
            </a:extLst>
          </p:cNvPr>
          <p:cNvSpPr txBox="1"/>
          <p:nvPr/>
        </p:nvSpPr>
        <p:spPr>
          <a:xfrm>
            <a:off x="-10526801" y="3737623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BAB600C-FE98-B004-05C0-D98D63523F6E}"/>
              </a:ext>
            </a:extLst>
          </p:cNvPr>
          <p:cNvSpPr txBox="1"/>
          <p:nvPr/>
        </p:nvSpPr>
        <p:spPr>
          <a:xfrm>
            <a:off x="-8647834" y="3237088"/>
            <a:ext cx="422601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Temos a apresentação do simulador de esmaltes com mais destaque e uma imagem de produtos que podem participar desse processo</a:t>
            </a:r>
          </a:p>
          <a:p>
            <a:r>
              <a:rPr lang="pt-BR" sz="100" dirty="0">
                <a:solidFill>
                  <a:schemeClr val="bg1"/>
                </a:solidFill>
              </a:rPr>
              <a:t>Logo após temos a cessão de “</a:t>
            </a:r>
            <a:r>
              <a:rPr lang="pt-BR" sz="100" dirty="0" err="1">
                <a:solidFill>
                  <a:schemeClr val="bg1"/>
                </a:solidFill>
              </a:rPr>
              <a:t>best</a:t>
            </a:r>
            <a:r>
              <a:rPr lang="pt-BR" sz="100" dirty="0">
                <a:solidFill>
                  <a:schemeClr val="bg1"/>
                </a:solidFill>
              </a:rPr>
              <a:t> </a:t>
            </a:r>
            <a:r>
              <a:rPr lang="pt-BR" sz="100" dirty="0" err="1">
                <a:solidFill>
                  <a:schemeClr val="bg1"/>
                </a:solidFill>
              </a:rPr>
              <a:t>sellers</a:t>
            </a:r>
            <a:r>
              <a:rPr lang="pt-BR" sz="100" dirty="0">
                <a:solidFill>
                  <a:schemeClr val="bg1"/>
                </a:solidFill>
              </a:rPr>
              <a:t>”, os produtos individuais que mais fazem sucesso, acompanhados de uma breve descrição o botões que levam ou para o teste na simulação ou para compra</a:t>
            </a:r>
          </a:p>
        </p:txBody>
      </p:sp>
      <p:pic>
        <p:nvPicPr>
          <p:cNvPr id="12" name="Imagem 11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23B611A5-78F3-0A40-865F-40D0C9160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540"/>
          <a:stretch>
            <a:fillRect/>
          </a:stretch>
        </p:blipFill>
        <p:spPr>
          <a:xfrm>
            <a:off x="-12077930" y="2787835"/>
            <a:ext cx="1004918" cy="707886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64F3D123-CBAD-3C1F-47F4-078B74EF30BC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284D54C3-A89E-8ABA-DB3B-CB31C0FCFCC9}"/>
              </a:ext>
            </a:extLst>
          </p:cNvPr>
          <p:cNvSpPr txBox="1"/>
          <p:nvPr/>
        </p:nvSpPr>
        <p:spPr>
          <a:xfrm>
            <a:off x="-8666441" y="3860734"/>
            <a:ext cx="347992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Na terceira parte temos uma exibição mais detalhada de conjuntos de produtos.</a:t>
            </a:r>
          </a:p>
          <a:p>
            <a:r>
              <a:rPr lang="pt-BR" sz="100" dirty="0">
                <a:solidFill>
                  <a:schemeClr val="bg1"/>
                </a:solidFill>
              </a:rPr>
              <a:t>Ao lado temos uma breve descrição do blog, e abaixo um botão com link para ir para o mesmo</a:t>
            </a:r>
          </a:p>
        </p:txBody>
      </p:sp>
      <p:pic>
        <p:nvPicPr>
          <p:cNvPr id="16" name="Imagem 15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685B221A-CD22-F7BE-7808-CEB30F1FEF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10" b="10675"/>
          <a:stretch>
            <a:fillRect/>
          </a:stretch>
        </p:blipFill>
        <p:spPr>
          <a:xfrm>
            <a:off x="-9046530" y="2297612"/>
            <a:ext cx="1649964" cy="934932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86D4EFA1-8F1A-0748-4EE8-4E9C56E1C8D2}"/>
              </a:ext>
            </a:extLst>
          </p:cNvPr>
          <p:cNvSpPr txBox="1"/>
          <p:nvPr/>
        </p:nvSpPr>
        <p:spPr>
          <a:xfrm>
            <a:off x="-6988609" y="2589727"/>
            <a:ext cx="27796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>
                <a:solidFill>
                  <a:schemeClr val="bg1"/>
                </a:solidFill>
              </a:rPr>
              <a:t>quarta parte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FA20E2C-43A4-347D-290F-324A325352FF}"/>
              </a:ext>
            </a:extLst>
          </p:cNvPr>
          <p:cNvSpPr txBox="1"/>
          <p:nvPr/>
        </p:nvSpPr>
        <p:spPr>
          <a:xfrm>
            <a:off x="-7016477" y="3066781"/>
            <a:ext cx="27796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na ultima parte reapresentamos o logotipo da marca</a:t>
            </a:r>
          </a:p>
          <a:p>
            <a:r>
              <a:rPr lang="pt-BR" sz="2000" dirty="0">
                <a:solidFill>
                  <a:schemeClr val="bg1"/>
                </a:solidFill>
              </a:rPr>
              <a:t> com mais alguns links de apoio ao cliente e informações</a:t>
            </a:r>
          </a:p>
        </p:txBody>
      </p:sp>
      <p:pic>
        <p:nvPicPr>
          <p:cNvPr id="18" name="Imagem 17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88BB6987-33D0-D27B-E0E9-73A8666DD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25"/>
          <a:stretch>
            <a:fillRect/>
          </a:stretch>
        </p:blipFill>
        <p:spPr>
          <a:xfrm>
            <a:off x="-4332806" y="3385622"/>
            <a:ext cx="3997977" cy="898480"/>
          </a:xfrm>
          <a:prstGeom prst="rect">
            <a:avLst/>
          </a:prstGeom>
        </p:spPr>
      </p:pic>
      <p:pic>
        <p:nvPicPr>
          <p:cNvPr id="14" name="Imagem 13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E13FC44B-283B-BCEB-1B8A-8E03D537D5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60" b="38246"/>
          <a:stretch>
            <a:fillRect/>
          </a:stretch>
        </p:blipFill>
        <p:spPr>
          <a:xfrm>
            <a:off x="-10735437" y="2293901"/>
            <a:ext cx="1483089" cy="883433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557ACDB9-2F80-C791-1C09-FEBFD919E45D}"/>
              </a:ext>
            </a:extLst>
          </p:cNvPr>
          <p:cNvSpPr txBox="1"/>
          <p:nvPr/>
        </p:nvSpPr>
        <p:spPr>
          <a:xfrm>
            <a:off x="540075" y="1867482"/>
            <a:ext cx="59914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6000" b="1" dirty="0">
                <a:solidFill>
                  <a:schemeClr val="bg1"/>
                </a:solidFill>
              </a:rPr>
              <a:t>Diagrama Entidade-Relacionamento</a:t>
            </a:r>
            <a:endParaRPr lang="pt-BR" sz="6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202531E-9CC8-45B9-57A1-FE56323E160A}"/>
              </a:ext>
            </a:extLst>
          </p:cNvPr>
          <p:cNvSpPr txBox="1"/>
          <p:nvPr/>
        </p:nvSpPr>
        <p:spPr>
          <a:xfrm>
            <a:off x="8334888" y="3860734"/>
            <a:ext cx="21562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Usuário</a:t>
            </a:r>
          </a:p>
          <a:p>
            <a:r>
              <a:rPr lang="pt-BR" sz="500" dirty="0">
                <a:solidFill>
                  <a:schemeClr val="bg1"/>
                </a:solidFill>
              </a:rPr>
              <a:t>Representa as pessoas que utilizam o sistema — tanto clientes quanto administradores.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id_usuario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do usuário.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completo do usuário.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email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Endereço de e-mail utilizado para login e comunicação.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senha_hash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Armazena a senha criptografada do usuário para garantir segurança.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tipo_usuario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Define o tipo de usuário (por exemplo, </a:t>
            </a:r>
            <a:r>
              <a:rPr lang="pt-BR" sz="500" i="1" dirty="0">
                <a:solidFill>
                  <a:schemeClr val="bg1"/>
                </a:solidFill>
              </a:rPr>
              <a:t>cliente</a:t>
            </a:r>
            <a:r>
              <a:rPr lang="pt-BR" sz="500" dirty="0">
                <a:solidFill>
                  <a:schemeClr val="bg1"/>
                </a:solidFill>
              </a:rPr>
              <a:t> ou </a:t>
            </a:r>
            <a:r>
              <a:rPr lang="pt-BR" sz="500" i="1" dirty="0">
                <a:solidFill>
                  <a:schemeClr val="bg1"/>
                </a:solidFill>
              </a:rPr>
              <a:t>admin</a:t>
            </a:r>
            <a:r>
              <a:rPr lang="pt-BR" sz="500" dirty="0">
                <a:solidFill>
                  <a:schemeClr val="bg1"/>
                </a:solidFill>
              </a:rPr>
              <a:t>).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17D6C3E-8974-58F1-75C8-787BD728DACA}"/>
              </a:ext>
            </a:extLst>
          </p:cNvPr>
          <p:cNvSpPr txBox="1"/>
          <p:nvPr/>
        </p:nvSpPr>
        <p:spPr>
          <a:xfrm>
            <a:off x="7299517" y="2083209"/>
            <a:ext cx="183605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Produto</a:t>
            </a:r>
          </a:p>
          <a:p>
            <a:r>
              <a:rPr lang="pt-BR" sz="500" dirty="0">
                <a:solidFill>
                  <a:schemeClr val="bg1"/>
                </a:solidFill>
              </a:rPr>
              <a:t>Representa os itens disponíveis para compra no sistema.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id_produto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do produto.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do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descricao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Texto descritivo com detalhes sobre 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preco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Valor unitário do produto.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estoque:</a:t>
            </a:r>
            <a:r>
              <a:rPr lang="pt-BR" sz="500" dirty="0">
                <a:solidFill>
                  <a:schemeClr val="bg1"/>
                </a:solidFill>
              </a:rPr>
              <a:t> Quantidade disponível em estoque.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imagem:</a:t>
            </a:r>
            <a:r>
              <a:rPr lang="pt-BR" sz="500" dirty="0">
                <a:solidFill>
                  <a:schemeClr val="bg1"/>
                </a:solidFill>
              </a:rPr>
              <a:t> Caminho ou link da imagem do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categoria_id</a:t>
            </a:r>
            <a:r>
              <a:rPr lang="pt-BR" sz="500" b="1" dirty="0">
                <a:solidFill>
                  <a:schemeClr val="bg1"/>
                </a:solidFill>
              </a:rPr>
              <a:t> (FK):</a:t>
            </a:r>
            <a:r>
              <a:rPr lang="pt-BR" sz="500" dirty="0">
                <a:solidFill>
                  <a:schemeClr val="bg1"/>
                </a:solidFill>
              </a:rPr>
              <a:t> Chave estrangeira que associa o produto a uma categoria específica.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F75E566-FF27-89D4-ACDD-7A679763D508}"/>
              </a:ext>
            </a:extLst>
          </p:cNvPr>
          <p:cNvSpPr txBox="1"/>
          <p:nvPr/>
        </p:nvSpPr>
        <p:spPr>
          <a:xfrm>
            <a:off x="9497897" y="1344545"/>
            <a:ext cx="8462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Categoria</a:t>
            </a:r>
          </a:p>
          <a:p>
            <a:r>
              <a:rPr lang="pt-BR" sz="500" dirty="0">
                <a:solidFill>
                  <a:schemeClr val="bg1"/>
                </a:solidFill>
              </a:rPr>
              <a:t>Classifica os produtos em grupos para facilitar a navegação e organização.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id_categoria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da categoria.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da categoria (</a:t>
            </a:r>
            <a:r>
              <a:rPr lang="pt-BR" sz="500" dirty="0" err="1">
                <a:solidFill>
                  <a:schemeClr val="bg1"/>
                </a:solidFill>
              </a:rPr>
              <a:t>ex</a:t>
            </a:r>
            <a:r>
              <a:rPr lang="pt-BR" sz="500" dirty="0">
                <a:solidFill>
                  <a:schemeClr val="bg1"/>
                </a:solidFill>
              </a:rPr>
              <a:t>: “Esmaltes”, “Shampoos”, “Acessórios”).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descricao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Breve explicação sobre o tipo de produtos incluídos na categoria.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E9A0A43B-6B1A-4058-2822-5956B4206118}"/>
              </a:ext>
            </a:extLst>
          </p:cNvPr>
          <p:cNvSpPr txBox="1"/>
          <p:nvPr/>
        </p:nvSpPr>
        <p:spPr>
          <a:xfrm>
            <a:off x="10042224" y="3261839"/>
            <a:ext cx="12201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Pedido</a:t>
            </a:r>
          </a:p>
          <a:p>
            <a:r>
              <a:rPr lang="pt-BR" sz="500" dirty="0">
                <a:solidFill>
                  <a:schemeClr val="bg1"/>
                </a:solidFill>
              </a:rPr>
              <a:t>Representa uma compra feita por um usuário no sistema.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id_pedido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do pedido.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id_usuario</a:t>
            </a:r>
            <a:r>
              <a:rPr lang="pt-BR" sz="500" b="1" dirty="0">
                <a:solidFill>
                  <a:schemeClr val="bg1"/>
                </a:solidFill>
              </a:rPr>
              <a:t> (FK):</a:t>
            </a:r>
            <a:r>
              <a:rPr lang="pt-BR" sz="500" dirty="0">
                <a:solidFill>
                  <a:schemeClr val="bg1"/>
                </a:solidFill>
              </a:rPr>
              <a:t> Chave estrangeira que indica qual usuário fez o pedido.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data_pedido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Data e hora em que o pedido foi realizado.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status:</a:t>
            </a:r>
            <a:r>
              <a:rPr lang="pt-BR" sz="500" dirty="0">
                <a:solidFill>
                  <a:schemeClr val="bg1"/>
                </a:solidFill>
              </a:rPr>
              <a:t> Situação atual do pedido (</a:t>
            </a:r>
            <a:r>
              <a:rPr lang="pt-BR" sz="500" dirty="0" err="1">
                <a:solidFill>
                  <a:schemeClr val="bg1"/>
                </a:solidFill>
              </a:rPr>
              <a:t>ex</a:t>
            </a:r>
            <a:r>
              <a:rPr lang="pt-BR" sz="500" dirty="0">
                <a:solidFill>
                  <a:schemeClr val="bg1"/>
                </a:solidFill>
              </a:rPr>
              <a:t>: </a:t>
            </a:r>
            <a:r>
              <a:rPr lang="pt-BR" sz="500" i="1" dirty="0">
                <a:solidFill>
                  <a:schemeClr val="bg1"/>
                </a:solidFill>
              </a:rPr>
              <a:t>pendente</a:t>
            </a:r>
            <a:r>
              <a:rPr lang="pt-BR" sz="500" dirty="0">
                <a:solidFill>
                  <a:schemeClr val="bg1"/>
                </a:solidFill>
              </a:rPr>
              <a:t>, </a:t>
            </a:r>
            <a:r>
              <a:rPr lang="pt-BR" sz="500" i="1" dirty="0">
                <a:solidFill>
                  <a:schemeClr val="bg1"/>
                </a:solidFill>
              </a:rPr>
              <a:t>enviado</a:t>
            </a:r>
            <a:r>
              <a:rPr lang="pt-BR" sz="500" dirty="0">
                <a:solidFill>
                  <a:schemeClr val="bg1"/>
                </a:solidFill>
              </a:rPr>
              <a:t>, </a:t>
            </a:r>
            <a:r>
              <a:rPr lang="pt-BR" sz="500" i="1" dirty="0">
                <a:solidFill>
                  <a:schemeClr val="bg1"/>
                </a:solidFill>
              </a:rPr>
              <a:t>entregue</a:t>
            </a:r>
            <a:r>
              <a:rPr lang="pt-BR" sz="500" dirty="0">
                <a:solidFill>
                  <a:schemeClr val="bg1"/>
                </a:solidFill>
              </a:rPr>
              <a:t>).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E071720-81EF-D6EE-D968-E7DDF05DF9B0}"/>
              </a:ext>
            </a:extLst>
          </p:cNvPr>
          <p:cNvSpPr txBox="1"/>
          <p:nvPr/>
        </p:nvSpPr>
        <p:spPr>
          <a:xfrm>
            <a:off x="9510349" y="4839482"/>
            <a:ext cx="846287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" b="1" dirty="0">
                <a:solidFill>
                  <a:schemeClr val="bg1"/>
                </a:solidFill>
              </a:rPr>
              <a:t>Entidade: </a:t>
            </a:r>
            <a:r>
              <a:rPr lang="pt-BR" sz="300" b="1" dirty="0" err="1">
                <a:solidFill>
                  <a:schemeClr val="bg1"/>
                </a:solidFill>
              </a:rPr>
              <a:t>Item_pedido</a:t>
            </a:r>
            <a:endParaRPr lang="pt-BR" sz="300" b="1" dirty="0">
              <a:solidFill>
                <a:schemeClr val="bg1"/>
              </a:solidFill>
            </a:endParaRPr>
          </a:p>
          <a:p>
            <a:r>
              <a:rPr lang="pt-BR" sz="300" dirty="0">
                <a:solidFill>
                  <a:schemeClr val="bg1"/>
                </a:solidFill>
              </a:rPr>
              <a:t>Faz a ligação entre </a:t>
            </a:r>
            <a:r>
              <a:rPr lang="pt-BR" sz="300" b="1" dirty="0">
                <a:solidFill>
                  <a:schemeClr val="bg1"/>
                </a:solidFill>
              </a:rPr>
              <a:t>Pedido</a:t>
            </a:r>
            <a:r>
              <a:rPr lang="pt-BR" sz="300" dirty="0">
                <a:solidFill>
                  <a:schemeClr val="bg1"/>
                </a:solidFill>
              </a:rPr>
              <a:t> e </a:t>
            </a:r>
            <a:r>
              <a:rPr lang="pt-BR" sz="300" b="1" dirty="0">
                <a:solidFill>
                  <a:schemeClr val="bg1"/>
                </a:solidFill>
              </a:rPr>
              <a:t>Produto</a:t>
            </a:r>
            <a:r>
              <a:rPr lang="pt-BR" sz="300" dirty="0">
                <a:solidFill>
                  <a:schemeClr val="bg1"/>
                </a:solidFill>
              </a:rPr>
              <a:t>, representando os itens comprados em cada pedido.</a:t>
            </a:r>
          </a:p>
          <a:p>
            <a:r>
              <a:rPr lang="pt-BR" sz="300" b="1" dirty="0">
                <a:solidFill>
                  <a:schemeClr val="bg1"/>
                </a:solidFill>
              </a:rPr>
              <a:t>Atributos:</a:t>
            </a:r>
            <a:endParaRPr lang="pt-BR" sz="300" dirty="0">
              <a:solidFill>
                <a:schemeClr val="bg1"/>
              </a:solidFill>
            </a:endParaRPr>
          </a:p>
          <a:p>
            <a:r>
              <a:rPr lang="pt-BR" sz="300" b="1" dirty="0" err="1">
                <a:solidFill>
                  <a:schemeClr val="bg1"/>
                </a:solidFill>
              </a:rPr>
              <a:t>id_item</a:t>
            </a:r>
            <a:r>
              <a:rPr lang="pt-BR" sz="300" b="1" dirty="0">
                <a:solidFill>
                  <a:schemeClr val="bg1"/>
                </a:solidFill>
              </a:rPr>
              <a:t> (PK):</a:t>
            </a:r>
            <a:r>
              <a:rPr lang="pt-BR" sz="300" dirty="0">
                <a:solidFill>
                  <a:schemeClr val="bg1"/>
                </a:solidFill>
              </a:rPr>
              <a:t> Identificador único do item dentro de um pedido.</a:t>
            </a:r>
          </a:p>
          <a:p>
            <a:r>
              <a:rPr lang="pt-BR" sz="300" b="1" dirty="0" err="1">
                <a:solidFill>
                  <a:schemeClr val="bg1"/>
                </a:solidFill>
              </a:rPr>
              <a:t>id_pedido</a:t>
            </a:r>
            <a:r>
              <a:rPr lang="pt-BR" sz="300" b="1" dirty="0">
                <a:solidFill>
                  <a:schemeClr val="bg1"/>
                </a:solidFill>
              </a:rPr>
              <a:t> (FK):</a:t>
            </a:r>
            <a:r>
              <a:rPr lang="pt-BR" sz="300" dirty="0">
                <a:solidFill>
                  <a:schemeClr val="bg1"/>
                </a:solidFill>
              </a:rPr>
              <a:t> Referência ao pedido ao qual o item pertence.</a:t>
            </a:r>
          </a:p>
          <a:p>
            <a:r>
              <a:rPr lang="pt-BR" sz="300" b="1" dirty="0" err="1">
                <a:solidFill>
                  <a:schemeClr val="bg1"/>
                </a:solidFill>
              </a:rPr>
              <a:t>id_produto</a:t>
            </a:r>
            <a:r>
              <a:rPr lang="pt-BR" sz="300" b="1" dirty="0">
                <a:solidFill>
                  <a:schemeClr val="bg1"/>
                </a:solidFill>
              </a:rPr>
              <a:t> (FK):</a:t>
            </a:r>
            <a:r>
              <a:rPr lang="pt-BR" sz="300" dirty="0">
                <a:solidFill>
                  <a:schemeClr val="bg1"/>
                </a:solidFill>
              </a:rPr>
              <a:t> Referência ao produto adquirido.</a:t>
            </a:r>
          </a:p>
          <a:p>
            <a:r>
              <a:rPr lang="pt-BR" sz="300" b="1" dirty="0">
                <a:solidFill>
                  <a:schemeClr val="bg1"/>
                </a:solidFill>
              </a:rPr>
              <a:t>quantidade:</a:t>
            </a:r>
            <a:r>
              <a:rPr lang="pt-BR" sz="300" dirty="0">
                <a:solidFill>
                  <a:schemeClr val="bg1"/>
                </a:solidFill>
              </a:rPr>
              <a:t> Quantidade de unidades do produto compradas.</a:t>
            </a:r>
          </a:p>
          <a:p>
            <a:r>
              <a:rPr lang="pt-BR" sz="300" b="1" dirty="0" err="1">
                <a:solidFill>
                  <a:schemeClr val="bg1"/>
                </a:solidFill>
              </a:rPr>
              <a:t>preco_unitario</a:t>
            </a:r>
            <a:r>
              <a:rPr lang="pt-BR" sz="300" b="1" dirty="0">
                <a:solidFill>
                  <a:schemeClr val="bg1"/>
                </a:solidFill>
              </a:rPr>
              <a:t>:</a:t>
            </a:r>
            <a:r>
              <a:rPr lang="pt-BR" sz="300" dirty="0">
                <a:solidFill>
                  <a:schemeClr val="bg1"/>
                </a:solidFill>
              </a:rPr>
              <a:t> Valor unitário do produto no momento da compra (mantido para histórico, mesmo que o preço do produto mude depois).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83BD5C3E-98ED-7D4E-892A-BC8AD2E22FF9}"/>
              </a:ext>
            </a:extLst>
          </p:cNvPr>
          <p:cNvSpPr txBox="1"/>
          <p:nvPr/>
        </p:nvSpPr>
        <p:spPr>
          <a:xfrm>
            <a:off x="8162812" y="2678995"/>
            <a:ext cx="2695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DER</a:t>
            </a:r>
          </a:p>
        </p:txBody>
      </p:sp>
      <p:pic>
        <p:nvPicPr>
          <p:cNvPr id="13" name="Imagem 12" descr="Diagrama&#10;&#10;O conteúdo gerado por IA pode estar incorreto.">
            <a:extLst>
              <a:ext uri="{FF2B5EF4-FFF2-40B4-BE49-F238E27FC236}">
                <a16:creationId xmlns:a16="http://schemas.microsoft.com/office/drawing/2014/main" id="{A069A9B6-7354-755D-52B5-4F9312DD9C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224" y="926113"/>
            <a:ext cx="4279575" cy="500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114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982ED-3028-5109-2386-CA2CBA38D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0B716D30-CE9E-917E-8DA1-A93C98BA743A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C7404E2-CC5E-339F-9BA6-93AB2D911CA4}"/>
              </a:ext>
            </a:extLst>
          </p:cNvPr>
          <p:cNvSpPr txBox="1"/>
          <p:nvPr/>
        </p:nvSpPr>
        <p:spPr>
          <a:xfrm>
            <a:off x="-7186017" y="3911580"/>
            <a:ext cx="2527132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Primeira parte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DF3BB3A-315B-44D5-3C07-24CC00D0942A}"/>
              </a:ext>
            </a:extLst>
          </p:cNvPr>
          <p:cNvSpPr txBox="1"/>
          <p:nvPr/>
        </p:nvSpPr>
        <p:spPr>
          <a:xfrm>
            <a:off x="-12207096" y="3556096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BCEEAAC-4541-F1CF-D573-2CEA69F36CFE}"/>
              </a:ext>
            </a:extLst>
          </p:cNvPr>
          <p:cNvSpPr txBox="1"/>
          <p:nvPr/>
        </p:nvSpPr>
        <p:spPr>
          <a:xfrm>
            <a:off x="-10526801" y="3737623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8DDD5BC-760C-1530-E797-C0E38098B7E2}"/>
              </a:ext>
            </a:extLst>
          </p:cNvPr>
          <p:cNvSpPr txBox="1"/>
          <p:nvPr/>
        </p:nvSpPr>
        <p:spPr>
          <a:xfrm>
            <a:off x="-8647834" y="3237088"/>
            <a:ext cx="422601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Temos a apresentação do simulador de esmaltes com mais destaque e uma imagem de produtos que podem participar desse processo</a:t>
            </a:r>
          </a:p>
          <a:p>
            <a:r>
              <a:rPr lang="pt-BR" sz="100" dirty="0">
                <a:solidFill>
                  <a:schemeClr val="bg1"/>
                </a:solidFill>
              </a:rPr>
              <a:t>Logo após temos a cessão de “</a:t>
            </a:r>
            <a:r>
              <a:rPr lang="pt-BR" sz="100" dirty="0" err="1">
                <a:solidFill>
                  <a:schemeClr val="bg1"/>
                </a:solidFill>
              </a:rPr>
              <a:t>best</a:t>
            </a:r>
            <a:r>
              <a:rPr lang="pt-BR" sz="100" dirty="0">
                <a:solidFill>
                  <a:schemeClr val="bg1"/>
                </a:solidFill>
              </a:rPr>
              <a:t> </a:t>
            </a:r>
            <a:r>
              <a:rPr lang="pt-BR" sz="100" dirty="0" err="1">
                <a:solidFill>
                  <a:schemeClr val="bg1"/>
                </a:solidFill>
              </a:rPr>
              <a:t>sellers</a:t>
            </a:r>
            <a:r>
              <a:rPr lang="pt-BR" sz="100" dirty="0">
                <a:solidFill>
                  <a:schemeClr val="bg1"/>
                </a:solidFill>
              </a:rPr>
              <a:t>”, os produtos individuais que mais fazem sucesso, acompanhados de uma breve descrição o botões que levam ou para o teste na simulação ou para compra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01775671-A919-EAE0-BA92-411942BFCD59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A517932-DEDC-237A-E15D-D4D271C76116}"/>
              </a:ext>
            </a:extLst>
          </p:cNvPr>
          <p:cNvSpPr txBox="1"/>
          <p:nvPr/>
        </p:nvSpPr>
        <p:spPr>
          <a:xfrm>
            <a:off x="-8666441" y="3860734"/>
            <a:ext cx="347992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Na terceira parte temos uma exibição mais detalhada de conjuntos de produtos.</a:t>
            </a:r>
          </a:p>
          <a:p>
            <a:r>
              <a:rPr lang="pt-BR" sz="100" dirty="0">
                <a:solidFill>
                  <a:schemeClr val="bg1"/>
                </a:solidFill>
              </a:rPr>
              <a:t>Ao lado temos uma breve descrição do blog, e abaixo um botão com link para ir para o mesmo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DC507FB-7390-B619-9931-8C5AD061D978}"/>
              </a:ext>
            </a:extLst>
          </p:cNvPr>
          <p:cNvSpPr txBox="1"/>
          <p:nvPr/>
        </p:nvSpPr>
        <p:spPr>
          <a:xfrm>
            <a:off x="-6761148" y="2059555"/>
            <a:ext cx="59914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6000" b="1" dirty="0">
                <a:solidFill>
                  <a:schemeClr val="bg1"/>
                </a:solidFill>
              </a:rPr>
              <a:t>Diagrama Entidade-Relacionamento</a:t>
            </a:r>
            <a:endParaRPr lang="pt-BR" sz="6000" dirty="0">
              <a:solidFill>
                <a:schemeClr val="bg1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4B77D02-56D4-CE88-01D6-FCA4B1E3F082}"/>
              </a:ext>
            </a:extLst>
          </p:cNvPr>
          <p:cNvSpPr txBox="1"/>
          <p:nvPr/>
        </p:nvSpPr>
        <p:spPr>
          <a:xfrm>
            <a:off x="356288" y="1663269"/>
            <a:ext cx="604812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Usuário</a:t>
            </a:r>
          </a:p>
          <a:p>
            <a:r>
              <a:rPr lang="pt-BR" sz="2000" dirty="0">
                <a:solidFill>
                  <a:schemeClr val="bg1"/>
                </a:solidFill>
              </a:rPr>
              <a:t>Representa as pessoas que utilizam o sistema — tanto clientes quanto administradores.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id_usuario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usuário.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nome:</a:t>
            </a:r>
            <a:r>
              <a:rPr lang="pt-BR" sz="2000" dirty="0">
                <a:solidFill>
                  <a:schemeClr val="bg1"/>
                </a:solidFill>
              </a:rPr>
              <a:t> Nome completo do usuário.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email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Endereço de e-mail utilizado para login e comunicação.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senha_hash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Armazena a senha criptografada do usuário para garantir segurança.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tipo_usuario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Define o tipo de usuário (por exemplo, </a:t>
            </a:r>
            <a:r>
              <a:rPr lang="pt-BR" sz="2000" i="1" dirty="0">
                <a:solidFill>
                  <a:schemeClr val="bg1"/>
                </a:solidFill>
              </a:rPr>
              <a:t>cliente</a:t>
            </a:r>
            <a:r>
              <a:rPr lang="pt-BR" sz="2000" dirty="0">
                <a:solidFill>
                  <a:schemeClr val="bg1"/>
                </a:solidFill>
              </a:rPr>
              <a:t> ou </a:t>
            </a:r>
            <a:r>
              <a:rPr lang="pt-BR" sz="2000" i="1" dirty="0">
                <a:solidFill>
                  <a:schemeClr val="bg1"/>
                </a:solidFill>
              </a:rPr>
              <a:t>admin</a:t>
            </a:r>
            <a:r>
              <a:rPr lang="pt-BR" sz="500" dirty="0">
                <a:solidFill>
                  <a:schemeClr val="bg1"/>
                </a:solidFill>
              </a:rPr>
              <a:t>).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174A581-59FF-4FA9-324D-EAB4F88515AA}"/>
              </a:ext>
            </a:extLst>
          </p:cNvPr>
          <p:cNvSpPr txBox="1"/>
          <p:nvPr/>
        </p:nvSpPr>
        <p:spPr>
          <a:xfrm>
            <a:off x="9276116" y="3502319"/>
            <a:ext cx="183605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Produto</a:t>
            </a:r>
          </a:p>
          <a:p>
            <a:r>
              <a:rPr lang="pt-BR" sz="500" dirty="0">
                <a:solidFill>
                  <a:schemeClr val="bg1"/>
                </a:solidFill>
              </a:rPr>
              <a:t>Representa os itens disponíveis para compra no sistema.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id_produto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do produto.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do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descricao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Texto descritivo com detalhes sobre 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preco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Valor unitário do produto.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estoque:</a:t>
            </a:r>
            <a:r>
              <a:rPr lang="pt-BR" sz="500" dirty="0">
                <a:solidFill>
                  <a:schemeClr val="bg1"/>
                </a:solidFill>
              </a:rPr>
              <a:t> Quantidade disponível em estoque.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imagem:</a:t>
            </a:r>
            <a:r>
              <a:rPr lang="pt-BR" sz="500" dirty="0">
                <a:solidFill>
                  <a:schemeClr val="bg1"/>
                </a:solidFill>
              </a:rPr>
              <a:t> Caminho ou link da imagem do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categoria_id</a:t>
            </a:r>
            <a:r>
              <a:rPr lang="pt-BR" sz="500" b="1" dirty="0">
                <a:solidFill>
                  <a:schemeClr val="bg1"/>
                </a:solidFill>
              </a:rPr>
              <a:t> (FK):</a:t>
            </a:r>
            <a:r>
              <a:rPr lang="pt-BR" sz="500" dirty="0">
                <a:solidFill>
                  <a:schemeClr val="bg1"/>
                </a:solidFill>
              </a:rPr>
              <a:t> Chave estrangeira que associa o produto a uma categoria específica.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00174A6-72E8-0ED7-8FB6-F5F374E68B8D}"/>
              </a:ext>
            </a:extLst>
          </p:cNvPr>
          <p:cNvSpPr txBox="1"/>
          <p:nvPr/>
        </p:nvSpPr>
        <p:spPr>
          <a:xfrm>
            <a:off x="7660124" y="4284102"/>
            <a:ext cx="8462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Categoria</a:t>
            </a:r>
          </a:p>
          <a:p>
            <a:r>
              <a:rPr lang="pt-BR" sz="500" dirty="0">
                <a:solidFill>
                  <a:schemeClr val="bg1"/>
                </a:solidFill>
              </a:rPr>
              <a:t>Classifica os produtos em grupos para facilitar a navegação e organização.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id_categoria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da categoria.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da categoria (</a:t>
            </a:r>
            <a:r>
              <a:rPr lang="pt-BR" sz="500" dirty="0" err="1">
                <a:solidFill>
                  <a:schemeClr val="bg1"/>
                </a:solidFill>
              </a:rPr>
              <a:t>ex</a:t>
            </a:r>
            <a:r>
              <a:rPr lang="pt-BR" sz="500" dirty="0">
                <a:solidFill>
                  <a:schemeClr val="bg1"/>
                </a:solidFill>
              </a:rPr>
              <a:t>: “Esmaltes”, “Shampoos”, “Acessórios”).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descricao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Breve explicação sobre o tipo de produtos incluídos na categoria.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18032E9B-BD67-AF1B-0A6C-10F8108C38D5}"/>
              </a:ext>
            </a:extLst>
          </p:cNvPr>
          <p:cNvSpPr txBox="1"/>
          <p:nvPr/>
        </p:nvSpPr>
        <p:spPr>
          <a:xfrm>
            <a:off x="7527037" y="3048264"/>
            <a:ext cx="12201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Pedido</a:t>
            </a:r>
          </a:p>
          <a:p>
            <a:r>
              <a:rPr lang="pt-BR" sz="500" dirty="0">
                <a:solidFill>
                  <a:schemeClr val="bg1"/>
                </a:solidFill>
              </a:rPr>
              <a:t>Representa uma compra feita por um usuário no sistema.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id_pedido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do pedido.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id_usuario</a:t>
            </a:r>
            <a:r>
              <a:rPr lang="pt-BR" sz="500" b="1" dirty="0">
                <a:solidFill>
                  <a:schemeClr val="bg1"/>
                </a:solidFill>
              </a:rPr>
              <a:t> (FK):</a:t>
            </a:r>
            <a:r>
              <a:rPr lang="pt-BR" sz="500" dirty="0">
                <a:solidFill>
                  <a:schemeClr val="bg1"/>
                </a:solidFill>
              </a:rPr>
              <a:t> Chave estrangeira que indica qual usuário fez o pedido.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data_pedido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Data e hora em que o pedido foi realizado.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status:</a:t>
            </a:r>
            <a:r>
              <a:rPr lang="pt-BR" sz="500" dirty="0">
                <a:solidFill>
                  <a:schemeClr val="bg1"/>
                </a:solidFill>
              </a:rPr>
              <a:t> Situação atual do pedido (</a:t>
            </a:r>
            <a:r>
              <a:rPr lang="pt-BR" sz="500" dirty="0" err="1">
                <a:solidFill>
                  <a:schemeClr val="bg1"/>
                </a:solidFill>
              </a:rPr>
              <a:t>ex</a:t>
            </a:r>
            <a:r>
              <a:rPr lang="pt-BR" sz="500" dirty="0">
                <a:solidFill>
                  <a:schemeClr val="bg1"/>
                </a:solidFill>
              </a:rPr>
              <a:t>: </a:t>
            </a:r>
            <a:r>
              <a:rPr lang="pt-BR" sz="500" i="1" dirty="0">
                <a:solidFill>
                  <a:schemeClr val="bg1"/>
                </a:solidFill>
              </a:rPr>
              <a:t>pendente</a:t>
            </a:r>
            <a:r>
              <a:rPr lang="pt-BR" sz="500" dirty="0">
                <a:solidFill>
                  <a:schemeClr val="bg1"/>
                </a:solidFill>
              </a:rPr>
              <a:t>, </a:t>
            </a:r>
            <a:r>
              <a:rPr lang="pt-BR" sz="500" i="1" dirty="0">
                <a:solidFill>
                  <a:schemeClr val="bg1"/>
                </a:solidFill>
              </a:rPr>
              <a:t>enviado</a:t>
            </a:r>
            <a:r>
              <a:rPr lang="pt-BR" sz="500" dirty="0">
                <a:solidFill>
                  <a:schemeClr val="bg1"/>
                </a:solidFill>
              </a:rPr>
              <a:t>, </a:t>
            </a:r>
            <a:r>
              <a:rPr lang="pt-BR" sz="500" i="1" dirty="0">
                <a:solidFill>
                  <a:schemeClr val="bg1"/>
                </a:solidFill>
              </a:rPr>
              <a:t>entregue</a:t>
            </a:r>
            <a:r>
              <a:rPr lang="pt-BR" sz="500" dirty="0">
                <a:solidFill>
                  <a:schemeClr val="bg1"/>
                </a:solidFill>
              </a:rPr>
              <a:t>).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CE73EF7-8578-4BF8-22F3-B658DABCA943}"/>
              </a:ext>
            </a:extLst>
          </p:cNvPr>
          <p:cNvSpPr txBox="1"/>
          <p:nvPr/>
        </p:nvSpPr>
        <p:spPr>
          <a:xfrm>
            <a:off x="9510349" y="4839482"/>
            <a:ext cx="846287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" b="1" dirty="0">
                <a:solidFill>
                  <a:schemeClr val="bg1"/>
                </a:solidFill>
              </a:rPr>
              <a:t>Entidade: </a:t>
            </a:r>
            <a:r>
              <a:rPr lang="pt-BR" sz="300" b="1" dirty="0" err="1">
                <a:solidFill>
                  <a:schemeClr val="bg1"/>
                </a:solidFill>
              </a:rPr>
              <a:t>Item_pedido</a:t>
            </a:r>
            <a:endParaRPr lang="pt-BR" sz="300" b="1" dirty="0">
              <a:solidFill>
                <a:schemeClr val="bg1"/>
              </a:solidFill>
            </a:endParaRPr>
          </a:p>
          <a:p>
            <a:r>
              <a:rPr lang="pt-BR" sz="300" dirty="0">
                <a:solidFill>
                  <a:schemeClr val="bg1"/>
                </a:solidFill>
              </a:rPr>
              <a:t>Faz a ligação entre </a:t>
            </a:r>
            <a:r>
              <a:rPr lang="pt-BR" sz="300" b="1" dirty="0">
                <a:solidFill>
                  <a:schemeClr val="bg1"/>
                </a:solidFill>
              </a:rPr>
              <a:t>Pedido</a:t>
            </a:r>
            <a:r>
              <a:rPr lang="pt-BR" sz="300" dirty="0">
                <a:solidFill>
                  <a:schemeClr val="bg1"/>
                </a:solidFill>
              </a:rPr>
              <a:t> e </a:t>
            </a:r>
            <a:r>
              <a:rPr lang="pt-BR" sz="300" b="1" dirty="0">
                <a:solidFill>
                  <a:schemeClr val="bg1"/>
                </a:solidFill>
              </a:rPr>
              <a:t>Produto</a:t>
            </a:r>
            <a:r>
              <a:rPr lang="pt-BR" sz="300" dirty="0">
                <a:solidFill>
                  <a:schemeClr val="bg1"/>
                </a:solidFill>
              </a:rPr>
              <a:t>, representando os itens comprados em cada pedido.</a:t>
            </a:r>
          </a:p>
          <a:p>
            <a:r>
              <a:rPr lang="pt-BR" sz="300" b="1" dirty="0">
                <a:solidFill>
                  <a:schemeClr val="bg1"/>
                </a:solidFill>
              </a:rPr>
              <a:t>Atributos:</a:t>
            </a:r>
            <a:endParaRPr lang="pt-BR" sz="300" dirty="0">
              <a:solidFill>
                <a:schemeClr val="bg1"/>
              </a:solidFill>
            </a:endParaRPr>
          </a:p>
          <a:p>
            <a:r>
              <a:rPr lang="pt-BR" sz="300" b="1" dirty="0" err="1">
                <a:solidFill>
                  <a:schemeClr val="bg1"/>
                </a:solidFill>
              </a:rPr>
              <a:t>id_item</a:t>
            </a:r>
            <a:r>
              <a:rPr lang="pt-BR" sz="300" b="1" dirty="0">
                <a:solidFill>
                  <a:schemeClr val="bg1"/>
                </a:solidFill>
              </a:rPr>
              <a:t> (PK):</a:t>
            </a:r>
            <a:r>
              <a:rPr lang="pt-BR" sz="300" dirty="0">
                <a:solidFill>
                  <a:schemeClr val="bg1"/>
                </a:solidFill>
              </a:rPr>
              <a:t> Identificador único do item dentro de um pedido.</a:t>
            </a:r>
          </a:p>
          <a:p>
            <a:r>
              <a:rPr lang="pt-BR" sz="300" b="1" dirty="0" err="1">
                <a:solidFill>
                  <a:schemeClr val="bg1"/>
                </a:solidFill>
              </a:rPr>
              <a:t>id_pedido</a:t>
            </a:r>
            <a:r>
              <a:rPr lang="pt-BR" sz="300" b="1" dirty="0">
                <a:solidFill>
                  <a:schemeClr val="bg1"/>
                </a:solidFill>
              </a:rPr>
              <a:t> (FK):</a:t>
            </a:r>
            <a:r>
              <a:rPr lang="pt-BR" sz="300" dirty="0">
                <a:solidFill>
                  <a:schemeClr val="bg1"/>
                </a:solidFill>
              </a:rPr>
              <a:t> Referência ao pedido ao qual o item pertence.</a:t>
            </a:r>
          </a:p>
          <a:p>
            <a:r>
              <a:rPr lang="pt-BR" sz="300" b="1" dirty="0" err="1">
                <a:solidFill>
                  <a:schemeClr val="bg1"/>
                </a:solidFill>
              </a:rPr>
              <a:t>id_produto</a:t>
            </a:r>
            <a:r>
              <a:rPr lang="pt-BR" sz="300" b="1" dirty="0">
                <a:solidFill>
                  <a:schemeClr val="bg1"/>
                </a:solidFill>
              </a:rPr>
              <a:t> (FK):</a:t>
            </a:r>
            <a:r>
              <a:rPr lang="pt-BR" sz="300" dirty="0">
                <a:solidFill>
                  <a:schemeClr val="bg1"/>
                </a:solidFill>
              </a:rPr>
              <a:t> Referência ao produto adquirido.</a:t>
            </a:r>
          </a:p>
          <a:p>
            <a:r>
              <a:rPr lang="pt-BR" sz="300" b="1" dirty="0">
                <a:solidFill>
                  <a:schemeClr val="bg1"/>
                </a:solidFill>
              </a:rPr>
              <a:t>quantidade:</a:t>
            </a:r>
            <a:r>
              <a:rPr lang="pt-BR" sz="300" dirty="0">
                <a:solidFill>
                  <a:schemeClr val="bg1"/>
                </a:solidFill>
              </a:rPr>
              <a:t> Quantidade de unidades do produto compradas.</a:t>
            </a:r>
          </a:p>
          <a:p>
            <a:r>
              <a:rPr lang="pt-BR" sz="300" b="1" dirty="0" err="1">
                <a:solidFill>
                  <a:schemeClr val="bg1"/>
                </a:solidFill>
              </a:rPr>
              <a:t>preco_unitario</a:t>
            </a:r>
            <a:r>
              <a:rPr lang="pt-BR" sz="300" b="1" dirty="0">
                <a:solidFill>
                  <a:schemeClr val="bg1"/>
                </a:solidFill>
              </a:rPr>
              <a:t>:</a:t>
            </a:r>
            <a:r>
              <a:rPr lang="pt-BR" sz="300" dirty="0">
                <a:solidFill>
                  <a:schemeClr val="bg1"/>
                </a:solidFill>
              </a:rPr>
              <a:t> Valor unitário do produto no momento da compra (mantido para histórico, mesmo que o preço do produto mude depois).</a:t>
            </a:r>
          </a:p>
        </p:txBody>
      </p:sp>
      <p:pic>
        <p:nvPicPr>
          <p:cNvPr id="13" name="Imagem 12" descr="Diagrama&#10;&#10;O conteúdo gerado por IA pode estar incorreto.">
            <a:extLst>
              <a:ext uri="{FF2B5EF4-FFF2-40B4-BE49-F238E27FC236}">
                <a16:creationId xmlns:a16="http://schemas.microsoft.com/office/drawing/2014/main" id="{5324F567-F892-9FBC-A1C3-BFB6B8B3A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219" b="62004"/>
          <a:stretch>
            <a:fillRect/>
          </a:stretch>
        </p:blipFill>
        <p:spPr>
          <a:xfrm>
            <a:off x="6404417" y="431748"/>
            <a:ext cx="5431295" cy="6224338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B9660EE-98A8-81FF-A72E-B38AAFAFCA13}"/>
              </a:ext>
            </a:extLst>
          </p:cNvPr>
          <p:cNvSpPr txBox="1"/>
          <p:nvPr/>
        </p:nvSpPr>
        <p:spPr>
          <a:xfrm>
            <a:off x="356288" y="732038"/>
            <a:ext cx="21197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b="1" dirty="0">
                <a:solidFill>
                  <a:schemeClr val="bg1"/>
                </a:solidFill>
              </a:rPr>
              <a:t>DER</a:t>
            </a:r>
          </a:p>
        </p:txBody>
      </p:sp>
    </p:spTree>
    <p:extLst>
      <p:ext uri="{BB962C8B-B14F-4D97-AF65-F5344CB8AC3E}">
        <p14:creationId xmlns:p14="http://schemas.microsoft.com/office/powerpoint/2010/main" val="1803468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7240E-B9E6-60BF-8CBB-EFD1963B9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145546B-852D-375A-A681-4FFACDD54656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8F143A3-C77D-16CB-78C8-E1B36415B32A}"/>
              </a:ext>
            </a:extLst>
          </p:cNvPr>
          <p:cNvSpPr txBox="1"/>
          <p:nvPr/>
        </p:nvSpPr>
        <p:spPr>
          <a:xfrm>
            <a:off x="-12207096" y="3556096"/>
            <a:ext cx="40255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Há a exibição de um cabeçalho com o logotipo da marca,  juntamente com 4 links para diferentes áreas do site, incluindo “produtos”, “simulador de cor”, “blog”  e “ação social”</a:t>
            </a:r>
          </a:p>
          <a:p>
            <a:r>
              <a:rPr lang="pt-BR" sz="100" dirty="0">
                <a:solidFill>
                  <a:schemeClr val="bg1"/>
                </a:solidFill>
              </a:rPr>
              <a:t>Abaixo são exibidas imagens de inicio em modelo carretel para apresentar produtos que sejam lançamento, tendencias ou até promoções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D30EB2F-448D-AB2F-5273-A804DE967076}"/>
              </a:ext>
            </a:extLst>
          </p:cNvPr>
          <p:cNvSpPr txBox="1"/>
          <p:nvPr/>
        </p:nvSpPr>
        <p:spPr>
          <a:xfrm>
            <a:off x="-10526801" y="3737623"/>
            <a:ext cx="2465879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segunda parte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88CE57F-B86D-F0D2-F3F8-703B11EA5DF9}"/>
              </a:ext>
            </a:extLst>
          </p:cNvPr>
          <p:cNvSpPr txBox="1"/>
          <p:nvPr/>
        </p:nvSpPr>
        <p:spPr>
          <a:xfrm>
            <a:off x="-17362370" y="3833922"/>
            <a:ext cx="7921130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" dirty="0">
                <a:solidFill>
                  <a:schemeClr val="bg1"/>
                </a:solidFill>
              </a:rPr>
              <a:t>Terceira parte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1612618-82A1-E6A2-B07C-2939BFC0011B}"/>
              </a:ext>
            </a:extLst>
          </p:cNvPr>
          <p:cNvSpPr txBox="1"/>
          <p:nvPr/>
        </p:nvSpPr>
        <p:spPr>
          <a:xfrm>
            <a:off x="-6432982" y="1536174"/>
            <a:ext cx="604812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Usuário</a:t>
            </a:r>
          </a:p>
          <a:p>
            <a:r>
              <a:rPr lang="pt-BR" sz="2000" dirty="0">
                <a:solidFill>
                  <a:schemeClr val="bg1"/>
                </a:solidFill>
              </a:rPr>
              <a:t>Representa as pessoas que utilizam o sistema — tanto clientes quanto administradores.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id_usuario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usuário.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nome:</a:t>
            </a:r>
            <a:r>
              <a:rPr lang="pt-BR" sz="2000" dirty="0">
                <a:solidFill>
                  <a:schemeClr val="bg1"/>
                </a:solidFill>
              </a:rPr>
              <a:t> Nome completo do usuário.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email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Endereço de e-mail utilizado para login e comunicação.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senha_hash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Armazena a senha criptografada do usuário para garantir segurança.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tipo_usuario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Define o tipo de usuário (por exemplo, </a:t>
            </a:r>
            <a:r>
              <a:rPr lang="pt-BR" sz="2000" i="1" dirty="0">
                <a:solidFill>
                  <a:schemeClr val="bg1"/>
                </a:solidFill>
              </a:rPr>
              <a:t>cliente</a:t>
            </a:r>
            <a:r>
              <a:rPr lang="pt-BR" sz="2000" dirty="0">
                <a:solidFill>
                  <a:schemeClr val="bg1"/>
                </a:solidFill>
              </a:rPr>
              <a:t> ou </a:t>
            </a:r>
            <a:r>
              <a:rPr lang="pt-BR" sz="2000" i="1" dirty="0">
                <a:solidFill>
                  <a:schemeClr val="bg1"/>
                </a:solidFill>
              </a:rPr>
              <a:t>admin</a:t>
            </a:r>
            <a:r>
              <a:rPr lang="pt-BR" sz="500" dirty="0">
                <a:solidFill>
                  <a:schemeClr val="bg1"/>
                </a:solidFill>
              </a:rPr>
              <a:t>).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9809D744-C865-4C13-B414-BF9341365417}"/>
              </a:ext>
            </a:extLst>
          </p:cNvPr>
          <p:cNvSpPr txBox="1"/>
          <p:nvPr/>
        </p:nvSpPr>
        <p:spPr>
          <a:xfrm>
            <a:off x="9276116" y="3502319"/>
            <a:ext cx="183605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Produto</a:t>
            </a:r>
          </a:p>
          <a:p>
            <a:r>
              <a:rPr lang="pt-BR" sz="500" dirty="0">
                <a:solidFill>
                  <a:schemeClr val="bg1"/>
                </a:solidFill>
              </a:rPr>
              <a:t>Representa os itens disponíveis para compra no sistema.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id_produto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do produto.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do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descricao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Texto descritivo com detalhes sobre 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preco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Valor unitário do produto.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estoque:</a:t>
            </a:r>
            <a:r>
              <a:rPr lang="pt-BR" sz="500" dirty="0">
                <a:solidFill>
                  <a:schemeClr val="bg1"/>
                </a:solidFill>
              </a:rPr>
              <a:t> Quantidade disponível em estoque.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imagem:</a:t>
            </a:r>
            <a:r>
              <a:rPr lang="pt-BR" sz="500" dirty="0">
                <a:solidFill>
                  <a:schemeClr val="bg1"/>
                </a:solidFill>
              </a:rPr>
              <a:t> Caminho ou link da imagem do produto.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categoria_id</a:t>
            </a:r>
            <a:r>
              <a:rPr lang="pt-BR" sz="500" b="1" dirty="0">
                <a:solidFill>
                  <a:schemeClr val="bg1"/>
                </a:solidFill>
              </a:rPr>
              <a:t> (FK):</a:t>
            </a:r>
            <a:r>
              <a:rPr lang="pt-BR" sz="500" dirty="0">
                <a:solidFill>
                  <a:schemeClr val="bg1"/>
                </a:solidFill>
              </a:rPr>
              <a:t> Chave estrangeira que associa o produto a uma categoria específica.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E1688196-BE30-73FB-2328-B3A977E1288B}"/>
              </a:ext>
            </a:extLst>
          </p:cNvPr>
          <p:cNvSpPr txBox="1"/>
          <p:nvPr/>
        </p:nvSpPr>
        <p:spPr>
          <a:xfrm>
            <a:off x="7660124" y="4284102"/>
            <a:ext cx="8462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" b="1" dirty="0">
                <a:solidFill>
                  <a:schemeClr val="bg1"/>
                </a:solidFill>
              </a:rPr>
              <a:t>Entidade: Categoria</a:t>
            </a:r>
          </a:p>
          <a:p>
            <a:r>
              <a:rPr lang="pt-BR" sz="500" dirty="0">
                <a:solidFill>
                  <a:schemeClr val="bg1"/>
                </a:solidFill>
              </a:rPr>
              <a:t>Classifica os produtos em grupos para facilitar a navegação e organização.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Atributos:</a:t>
            </a:r>
            <a:endParaRPr lang="pt-BR" sz="500" dirty="0">
              <a:solidFill>
                <a:schemeClr val="bg1"/>
              </a:solidFill>
            </a:endParaRPr>
          </a:p>
          <a:p>
            <a:r>
              <a:rPr lang="pt-BR" sz="500" b="1" dirty="0" err="1">
                <a:solidFill>
                  <a:schemeClr val="bg1"/>
                </a:solidFill>
              </a:rPr>
              <a:t>id_categoria</a:t>
            </a:r>
            <a:r>
              <a:rPr lang="pt-BR" sz="500" b="1" dirty="0">
                <a:solidFill>
                  <a:schemeClr val="bg1"/>
                </a:solidFill>
              </a:rPr>
              <a:t> (PK):</a:t>
            </a:r>
            <a:r>
              <a:rPr lang="pt-BR" sz="500" dirty="0">
                <a:solidFill>
                  <a:schemeClr val="bg1"/>
                </a:solidFill>
              </a:rPr>
              <a:t> Identificador único da categoria.</a:t>
            </a:r>
          </a:p>
          <a:p>
            <a:r>
              <a:rPr lang="pt-BR" sz="500" b="1" dirty="0">
                <a:solidFill>
                  <a:schemeClr val="bg1"/>
                </a:solidFill>
              </a:rPr>
              <a:t>nome:</a:t>
            </a:r>
            <a:r>
              <a:rPr lang="pt-BR" sz="500" dirty="0">
                <a:solidFill>
                  <a:schemeClr val="bg1"/>
                </a:solidFill>
              </a:rPr>
              <a:t> Nome da categoria (</a:t>
            </a:r>
            <a:r>
              <a:rPr lang="pt-BR" sz="500" dirty="0" err="1">
                <a:solidFill>
                  <a:schemeClr val="bg1"/>
                </a:solidFill>
              </a:rPr>
              <a:t>ex</a:t>
            </a:r>
            <a:r>
              <a:rPr lang="pt-BR" sz="500" dirty="0">
                <a:solidFill>
                  <a:schemeClr val="bg1"/>
                </a:solidFill>
              </a:rPr>
              <a:t>: “Esmaltes”, “Shampoos”, “Acessórios”).</a:t>
            </a:r>
          </a:p>
          <a:p>
            <a:r>
              <a:rPr lang="pt-BR" sz="500" b="1" dirty="0" err="1">
                <a:solidFill>
                  <a:schemeClr val="bg1"/>
                </a:solidFill>
              </a:rPr>
              <a:t>descricao</a:t>
            </a:r>
            <a:r>
              <a:rPr lang="pt-BR" sz="500" b="1" dirty="0">
                <a:solidFill>
                  <a:schemeClr val="bg1"/>
                </a:solidFill>
              </a:rPr>
              <a:t>:</a:t>
            </a:r>
            <a:r>
              <a:rPr lang="pt-BR" sz="500" dirty="0">
                <a:solidFill>
                  <a:schemeClr val="bg1"/>
                </a:solidFill>
              </a:rPr>
              <a:t> Breve explicação sobre o tipo de produtos incluídos na categoria.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BD1C715-8F44-BEC8-A28C-F8D7A96ABF0A}"/>
              </a:ext>
            </a:extLst>
          </p:cNvPr>
          <p:cNvSpPr txBox="1"/>
          <p:nvPr/>
        </p:nvSpPr>
        <p:spPr>
          <a:xfrm>
            <a:off x="384852" y="1763381"/>
            <a:ext cx="577966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Entidade: Pedido</a:t>
            </a:r>
          </a:p>
          <a:p>
            <a:r>
              <a:rPr lang="pt-BR" sz="2000" dirty="0">
                <a:solidFill>
                  <a:schemeClr val="bg1"/>
                </a:solidFill>
              </a:rPr>
              <a:t>Representa uma compra feita por um usuário no sistema.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Atributos: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b="1" dirty="0" err="1">
                <a:solidFill>
                  <a:schemeClr val="bg1"/>
                </a:solidFill>
              </a:rPr>
              <a:t>id_pedido</a:t>
            </a:r>
            <a:r>
              <a:rPr lang="pt-BR" sz="2000" b="1" dirty="0">
                <a:solidFill>
                  <a:schemeClr val="bg1"/>
                </a:solidFill>
              </a:rPr>
              <a:t> (PK):</a:t>
            </a:r>
            <a:r>
              <a:rPr lang="pt-BR" sz="2000" dirty="0">
                <a:solidFill>
                  <a:schemeClr val="bg1"/>
                </a:solidFill>
              </a:rPr>
              <a:t> Identificador único do pedido.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id_usuario</a:t>
            </a:r>
            <a:r>
              <a:rPr lang="pt-BR" sz="2000" b="1" dirty="0">
                <a:solidFill>
                  <a:schemeClr val="bg1"/>
                </a:solidFill>
              </a:rPr>
              <a:t> (FK):</a:t>
            </a:r>
            <a:r>
              <a:rPr lang="pt-BR" sz="2000" dirty="0">
                <a:solidFill>
                  <a:schemeClr val="bg1"/>
                </a:solidFill>
              </a:rPr>
              <a:t> Chave estrangeira que indica qual usuário fez o pedido.</a:t>
            </a:r>
          </a:p>
          <a:p>
            <a:r>
              <a:rPr lang="pt-BR" sz="2000" b="1" dirty="0" err="1">
                <a:solidFill>
                  <a:schemeClr val="bg1"/>
                </a:solidFill>
              </a:rPr>
              <a:t>data_pedido</a:t>
            </a:r>
            <a:r>
              <a:rPr lang="pt-BR" sz="2000" b="1" dirty="0">
                <a:solidFill>
                  <a:schemeClr val="bg1"/>
                </a:solidFill>
              </a:rPr>
              <a:t>:</a:t>
            </a:r>
            <a:r>
              <a:rPr lang="pt-BR" sz="2000" dirty="0">
                <a:solidFill>
                  <a:schemeClr val="bg1"/>
                </a:solidFill>
              </a:rPr>
              <a:t> Data e hora em que o pedido foi realizado.</a:t>
            </a:r>
          </a:p>
          <a:p>
            <a:r>
              <a:rPr lang="pt-BR" sz="2000" b="1" dirty="0">
                <a:solidFill>
                  <a:schemeClr val="bg1"/>
                </a:solidFill>
              </a:rPr>
              <a:t>status:</a:t>
            </a:r>
            <a:r>
              <a:rPr lang="pt-BR" sz="2000" dirty="0">
                <a:solidFill>
                  <a:schemeClr val="bg1"/>
                </a:solidFill>
              </a:rPr>
              <a:t> Situação atual do pedido (</a:t>
            </a:r>
            <a:r>
              <a:rPr lang="pt-BR" sz="2000" dirty="0" err="1">
                <a:solidFill>
                  <a:schemeClr val="bg1"/>
                </a:solidFill>
              </a:rPr>
              <a:t>ex</a:t>
            </a:r>
            <a:r>
              <a:rPr lang="pt-BR" sz="2000" dirty="0">
                <a:solidFill>
                  <a:schemeClr val="bg1"/>
                </a:solidFill>
              </a:rPr>
              <a:t>: </a:t>
            </a:r>
            <a:r>
              <a:rPr lang="pt-BR" sz="2000" i="1" dirty="0">
                <a:solidFill>
                  <a:schemeClr val="bg1"/>
                </a:solidFill>
              </a:rPr>
              <a:t>pendente</a:t>
            </a:r>
            <a:r>
              <a:rPr lang="pt-BR" sz="2000" dirty="0">
                <a:solidFill>
                  <a:schemeClr val="bg1"/>
                </a:solidFill>
              </a:rPr>
              <a:t>, </a:t>
            </a:r>
            <a:r>
              <a:rPr lang="pt-BR" sz="2000" i="1" dirty="0">
                <a:solidFill>
                  <a:schemeClr val="bg1"/>
                </a:solidFill>
              </a:rPr>
              <a:t>enviado</a:t>
            </a:r>
            <a:r>
              <a:rPr lang="pt-BR" sz="2000" dirty="0">
                <a:solidFill>
                  <a:schemeClr val="bg1"/>
                </a:solidFill>
              </a:rPr>
              <a:t>, </a:t>
            </a:r>
            <a:r>
              <a:rPr lang="pt-BR" sz="2000" i="1" dirty="0">
                <a:solidFill>
                  <a:schemeClr val="bg1"/>
                </a:solidFill>
              </a:rPr>
              <a:t>entregue</a:t>
            </a:r>
            <a:r>
              <a:rPr lang="pt-BR" sz="500" dirty="0">
                <a:solidFill>
                  <a:schemeClr val="bg1"/>
                </a:solidFill>
              </a:rPr>
              <a:t>).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0E801A8-FC78-4AE2-D26A-499AC5877C8C}"/>
              </a:ext>
            </a:extLst>
          </p:cNvPr>
          <p:cNvSpPr txBox="1"/>
          <p:nvPr/>
        </p:nvSpPr>
        <p:spPr>
          <a:xfrm>
            <a:off x="9510349" y="4839482"/>
            <a:ext cx="846287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" b="1" dirty="0">
                <a:solidFill>
                  <a:schemeClr val="bg1"/>
                </a:solidFill>
              </a:rPr>
              <a:t>Entidade: </a:t>
            </a:r>
            <a:r>
              <a:rPr lang="pt-BR" sz="300" b="1" dirty="0" err="1">
                <a:solidFill>
                  <a:schemeClr val="bg1"/>
                </a:solidFill>
              </a:rPr>
              <a:t>Item_pedido</a:t>
            </a:r>
            <a:endParaRPr lang="pt-BR" sz="300" b="1" dirty="0">
              <a:solidFill>
                <a:schemeClr val="bg1"/>
              </a:solidFill>
            </a:endParaRPr>
          </a:p>
          <a:p>
            <a:r>
              <a:rPr lang="pt-BR" sz="300" dirty="0">
                <a:solidFill>
                  <a:schemeClr val="bg1"/>
                </a:solidFill>
              </a:rPr>
              <a:t>Faz a ligação entre </a:t>
            </a:r>
            <a:r>
              <a:rPr lang="pt-BR" sz="300" b="1" dirty="0">
                <a:solidFill>
                  <a:schemeClr val="bg1"/>
                </a:solidFill>
              </a:rPr>
              <a:t>Pedido</a:t>
            </a:r>
            <a:r>
              <a:rPr lang="pt-BR" sz="300" dirty="0">
                <a:solidFill>
                  <a:schemeClr val="bg1"/>
                </a:solidFill>
              </a:rPr>
              <a:t> e </a:t>
            </a:r>
            <a:r>
              <a:rPr lang="pt-BR" sz="300" b="1" dirty="0">
                <a:solidFill>
                  <a:schemeClr val="bg1"/>
                </a:solidFill>
              </a:rPr>
              <a:t>Produto</a:t>
            </a:r>
            <a:r>
              <a:rPr lang="pt-BR" sz="300" dirty="0">
                <a:solidFill>
                  <a:schemeClr val="bg1"/>
                </a:solidFill>
              </a:rPr>
              <a:t>, representando os itens comprados em cada pedido.</a:t>
            </a:r>
          </a:p>
          <a:p>
            <a:r>
              <a:rPr lang="pt-BR" sz="300" b="1" dirty="0">
                <a:solidFill>
                  <a:schemeClr val="bg1"/>
                </a:solidFill>
              </a:rPr>
              <a:t>Atributos:</a:t>
            </a:r>
            <a:endParaRPr lang="pt-BR" sz="300" dirty="0">
              <a:solidFill>
                <a:schemeClr val="bg1"/>
              </a:solidFill>
            </a:endParaRPr>
          </a:p>
          <a:p>
            <a:r>
              <a:rPr lang="pt-BR" sz="300" b="1" dirty="0" err="1">
                <a:solidFill>
                  <a:schemeClr val="bg1"/>
                </a:solidFill>
              </a:rPr>
              <a:t>id_item</a:t>
            </a:r>
            <a:r>
              <a:rPr lang="pt-BR" sz="300" b="1" dirty="0">
                <a:solidFill>
                  <a:schemeClr val="bg1"/>
                </a:solidFill>
              </a:rPr>
              <a:t> (PK):</a:t>
            </a:r>
            <a:r>
              <a:rPr lang="pt-BR" sz="300" dirty="0">
                <a:solidFill>
                  <a:schemeClr val="bg1"/>
                </a:solidFill>
              </a:rPr>
              <a:t> Identificador único do item dentro de um pedido.</a:t>
            </a:r>
          </a:p>
          <a:p>
            <a:r>
              <a:rPr lang="pt-BR" sz="300" b="1" dirty="0" err="1">
                <a:solidFill>
                  <a:schemeClr val="bg1"/>
                </a:solidFill>
              </a:rPr>
              <a:t>id_pedido</a:t>
            </a:r>
            <a:r>
              <a:rPr lang="pt-BR" sz="300" b="1" dirty="0">
                <a:solidFill>
                  <a:schemeClr val="bg1"/>
                </a:solidFill>
              </a:rPr>
              <a:t> (FK):</a:t>
            </a:r>
            <a:r>
              <a:rPr lang="pt-BR" sz="300" dirty="0">
                <a:solidFill>
                  <a:schemeClr val="bg1"/>
                </a:solidFill>
              </a:rPr>
              <a:t> Referência ao pedido ao qual o item pertence.</a:t>
            </a:r>
          </a:p>
          <a:p>
            <a:r>
              <a:rPr lang="pt-BR" sz="300" b="1" dirty="0" err="1">
                <a:solidFill>
                  <a:schemeClr val="bg1"/>
                </a:solidFill>
              </a:rPr>
              <a:t>id_produto</a:t>
            </a:r>
            <a:r>
              <a:rPr lang="pt-BR" sz="300" b="1" dirty="0">
                <a:solidFill>
                  <a:schemeClr val="bg1"/>
                </a:solidFill>
              </a:rPr>
              <a:t> (FK):</a:t>
            </a:r>
            <a:r>
              <a:rPr lang="pt-BR" sz="300" dirty="0">
                <a:solidFill>
                  <a:schemeClr val="bg1"/>
                </a:solidFill>
              </a:rPr>
              <a:t> Referência ao produto adquirido.</a:t>
            </a:r>
          </a:p>
          <a:p>
            <a:r>
              <a:rPr lang="pt-BR" sz="300" b="1" dirty="0">
                <a:solidFill>
                  <a:schemeClr val="bg1"/>
                </a:solidFill>
              </a:rPr>
              <a:t>quantidade:</a:t>
            </a:r>
            <a:r>
              <a:rPr lang="pt-BR" sz="300" dirty="0">
                <a:solidFill>
                  <a:schemeClr val="bg1"/>
                </a:solidFill>
              </a:rPr>
              <a:t> Quantidade de unidades do produto compradas.</a:t>
            </a:r>
          </a:p>
          <a:p>
            <a:r>
              <a:rPr lang="pt-BR" sz="300" b="1" dirty="0" err="1">
                <a:solidFill>
                  <a:schemeClr val="bg1"/>
                </a:solidFill>
              </a:rPr>
              <a:t>preco_unitario</a:t>
            </a:r>
            <a:r>
              <a:rPr lang="pt-BR" sz="300" b="1" dirty="0">
                <a:solidFill>
                  <a:schemeClr val="bg1"/>
                </a:solidFill>
              </a:rPr>
              <a:t>:</a:t>
            </a:r>
            <a:r>
              <a:rPr lang="pt-BR" sz="300" dirty="0">
                <a:solidFill>
                  <a:schemeClr val="bg1"/>
                </a:solidFill>
              </a:rPr>
              <a:t> Valor unitário do produto no momento da compra (mantido para histórico, mesmo que o preço do produto mude depois).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BD2C6D3-B0C8-3087-6004-914BD8060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86" t="1005" b="68623"/>
          <a:stretch>
            <a:fillRect/>
          </a:stretch>
        </p:blipFill>
        <p:spPr>
          <a:xfrm>
            <a:off x="6582008" y="1484152"/>
            <a:ext cx="5432400" cy="4506941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FFEFD64-47A4-F39E-FE50-59FE109AE3B5}"/>
              </a:ext>
            </a:extLst>
          </p:cNvPr>
          <p:cNvSpPr txBox="1"/>
          <p:nvPr/>
        </p:nvSpPr>
        <p:spPr>
          <a:xfrm>
            <a:off x="384852" y="853210"/>
            <a:ext cx="21197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b="1" dirty="0">
                <a:solidFill>
                  <a:schemeClr val="bg1"/>
                </a:solidFill>
              </a:rPr>
              <a:t>DER</a:t>
            </a:r>
          </a:p>
        </p:txBody>
      </p:sp>
    </p:spTree>
    <p:extLst>
      <p:ext uri="{BB962C8B-B14F-4D97-AF65-F5344CB8AC3E}">
        <p14:creationId xmlns:p14="http://schemas.microsoft.com/office/powerpoint/2010/main" val="3218686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5822</Words>
  <Application>Microsoft Office PowerPoint</Application>
  <PresentationFormat>Widescreen</PresentationFormat>
  <Paragraphs>501</Paragraphs>
  <Slides>21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7" baseType="lpstr">
      <vt:lpstr>Aptos</vt:lpstr>
      <vt:lpstr>Aptos Display</vt:lpstr>
      <vt:lpstr>Arial</vt:lpstr>
      <vt:lpstr>Arial Unicode MS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Miguel Angelo Parolim Gardil Silva</dc:creator>
  <cp:lastModifiedBy>MIGUEL ANGELO PAROLIM GARDIL SILVA</cp:lastModifiedBy>
  <cp:revision>6</cp:revision>
  <dcterms:created xsi:type="dcterms:W3CDTF">2025-10-29T21:09:44Z</dcterms:created>
  <dcterms:modified xsi:type="dcterms:W3CDTF">2025-10-30T11:25:23Z</dcterms:modified>
</cp:coreProperties>
</file>

<file path=docProps/thumbnail.jpeg>
</file>